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99" r:id="rId3"/>
    <p:sldId id="427" r:id="rId4"/>
    <p:sldId id="356" r:id="rId5"/>
    <p:sldId id="422" r:id="rId6"/>
    <p:sldId id="355" r:id="rId7"/>
    <p:sldId id="423" r:id="rId8"/>
    <p:sldId id="351" r:id="rId9"/>
    <p:sldId id="425" r:id="rId10"/>
    <p:sldId id="428" r:id="rId11"/>
    <p:sldId id="398" r:id="rId12"/>
    <p:sldId id="426" r:id="rId13"/>
    <p:sldId id="3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167C18"/>
    <a:srgbClr val="000000"/>
    <a:srgbClr val="CCE7D4"/>
    <a:srgbClr val="F0F51F"/>
    <a:srgbClr val="D7181F"/>
    <a:srgbClr val="FFFFFF"/>
    <a:srgbClr val="E0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5B7CD1-9969-466E-B0AD-84DB3048E5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35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689FE2-326E-4FBF-A4B5-4091F6EBE0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601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400" smtClean="0">
                <a:solidFill>
                  <a:srgbClr val="D43636"/>
                </a:solidFill>
                <a:latin typeface="Arial Black" panose="020B0A04020102020204" pitchFamily="34" charset="0"/>
              </a:rPr>
              <a:t>L/O/G/O</a:t>
            </a: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email">
              <a:lum bright="6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3" cstate="email">
              <a:lum bright="6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63" descr="water_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DC2CBD78-8B11-43E8-BBFC-8E40945E20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6171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D383-93FD-4EED-A83A-C338632A22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3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3CF6-11F5-4F3F-BF48-6FD90259A6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67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4424-4F10-4E35-A444-A8C3C3A189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16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9765-D157-42EB-B481-10612A5D0F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3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BAAA-0589-48D0-BFC2-9F17BABAF9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03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E493-D245-4A9C-83C8-B19FC5791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0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BE17-DB2B-4F67-894E-AB4FC60A0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200304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BD5D-7CBD-4EC4-A084-592BE3857C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0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C3F0-E3A1-4C8C-ADA5-F0244036FD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2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FBAE0-5178-48A1-BB92-BE6059643C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17A3-73B3-4A13-A7FF-7DF8A58E21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93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8E1F-9016-42E0-B50C-E94B61F0EC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11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72344-CF3D-4C81-A9E6-976BAA7442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240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F3B7A-7D90-4A22-9E69-F4F704F378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94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2934-7FF7-43B3-8206-7568A26245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9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21" cstate="email">
              <a:lum bright="12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2317785-2957-4F84-8CE0-92A73D3CEF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8" r:id="rId14"/>
    <p:sldLayoutId id="2147484019" r:id="rId15"/>
    <p:sldLayoutId id="2147484021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4859338" y="4076700"/>
            <a:ext cx="4284662" cy="2781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0" y="3141663"/>
            <a:ext cx="5867400" cy="3716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9220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949600" y="2287896"/>
            <a:ext cx="5681363" cy="2431435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indent="450850"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Проект опорной площадки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Душа земли родного края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alt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«Иргейская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827088" y="309563"/>
            <a:ext cx="72390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Этапы реализации Проекта</a:t>
            </a:r>
            <a:br>
              <a:rPr lang="ru-RU" altLang="ru-RU" sz="2800" dirty="0" smtClean="0">
                <a:solidFill>
                  <a:srgbClr val="FF0000"/>
                </a:solidFill>
              </a:rPr>
            </a:br>
            <a:r>
              <a:rPr lang="ru-RU" altLang="ru-RU" sz="2800" dirty="0" smtClean="0">
                <a:solidFill>
                  <a:srgbClr val="FF0000"/>
                </a:solidFill>
              </a:rPr>
              <a:t>«Душа земли родного края»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28596" y="4857760"/>
            <a:ext cx="3571900" cy="1357322"/>
          </a:xfrm>
          <a:prstGeom prst="roundRect">
            <a:avLst>
              <a:gd name="adj" fmla="val 2081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Первый этап подготовительный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000364" y="3286124"/>
            <a:ext cx="3571900" cy="1357322"/>
          </a:xfrm>
          <a:prstGeom prst="roundRect">
            <a:avLst>
              <a:gd name="adj" fmla="val 2081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/>
              <a:t>Второй этап практический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29190" y="1643050"/>
            <a:ext cx="3571900" cy="1357322"/>
          </a:xfrm>
          <a:prstGeom prst="roundRect">
            <a:avLst>
              <a:gd name="adj" fmla="val 20813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/>
              <a:t>Третий этап заключительный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 bwMode="auto">
          <a:xfrm rot="19432497">
            <a:off x="4149844" y="4832454"/>
            <a:ext cx="1428760" cy="928694"/>
          </a:xfrm>
          <a:prstGeom prst="curvedUpArrow">
            <a:avLst>
              <a:gd name="adj1" fmla="val 25000"/>
              <a:gd name="adj2" fmla="val 50000"/>
              <a:gd name="adj3" fmla="val 4812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 bwMode="auto">
          <a:xfrm rot="18843412">
            <a:off x="3552892" y="2046050"/>
            <a:ext cx="1428760" cy="857256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827088" y="309563"/>
            <a:ext cx="72390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Ожидаемые конечные результаты Проекта:</a:t>
            </a:r>
          </a:p>
        </p:txBody>
      </p:sp>
      <p:sp>
        <p:nvSpPr>
          <p:cNvPr id="37892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640763" cy="5105400"/>
          </a:xfrm>
        </p:spPr>
        <p:txBody>
          <a:bodyPr/>
          <a:lstStyle/>
          <a:p>
            <a:pPr lvl="0"/>
            <a:r>
              <a:rPr lang="ru-RU" sz="1700" dirty="0" smtClean="0"/>
              <a:t>Привлечение ресурсов социальных партнеров для расширения возможностей материально-технической базы школы.</a:t>
            </a:r>
          </a:p>
          <a:p>
            <a:pPr lvl="0"/>
            <a:r>
              <a:rPr lang="ru-RU" sz="1700" dirty="0" smtClean="0"/>
              <a:t>Обеспечение временного трудоустройства подростков -10 ежегодно.</a:t>
            </a:r>
          </a:p>
          <a:p>
            <a:pPr lvl="0"/>
            <a:r>
              <a:rPr lang="ru-RU" sz="1700" dirty="0" smtClean="0"/>
              <a:t>Увеличение занятости учащихся –  до 100% (в том числе опекаемые – 100%).</a:t>
            </a:r>
          </a:p>
          <a:p>
            <a:pPr lvl="0"/>
            <a:r>
              <a:rPr lang="ru-RU" sz="1700" dirty="0" smtClean="0"/>
              <a:t>Рост социальной активности учащихся – до 100%.</a:t>
            </a:r>
          </a:p>
          <a:p>
            <a:pPr lvl="0"/>
            <a:r>
              <a:rPr lang="ru-RU" sz="1700" dirty="0" smtClean="0"/>
              <a:t>Формирование предпринимательских компетенций.</a:t>
            </a:r>
          </a:p>
          <a:p>
            <a:pPr lvl="0"/>
            <a:r>
              <a:rPr lang="ru-RU" sz="1700" dirty="0" smtClean="0"/>
              <a:t>Рост числа участников муниципальных, региональных, всероссийских смотров, конкурсов, конференций – о до 50%.</a:t>
            </a:r>
          </a:p>
          <a:p>
            <a:pPr lvl="0"/>
            <a:r>
              <a:rPr lang="ru-RU" sz="1700" dirty="0" smtClean="0"/>
              <a:t>Удовлетворённость качеством образовательных услуг – до 96%.</a:t>
            </a:r>
          </a:p>
          <a:p>
            <a:pPr lvl="0"/>
            <a:r>
              <a:rPr lang="ru-RU" sz="1700" dirty="0" smtClean="0"/>
              <a:t>Реализация овощной экологически чистой продукции, выращенной на пришкольном участке для школьной столовой и в другие ОО, ДОО</a:t>
            </a:r>
          </a:p>
          <a:p>
            <a:pPr lvl="0"/>
            <a:r>
              <a:rPr lang="ru-RU" sz="1700" dirty="0" smtClean="0"/>
              <a:t>Обустройство и озеленение пришкольной территории и улиц</a:t>
            </a:r>
          </a:p>
          <a:p>
            <a:r>
              <a:rPr lang="ru-RU" sz="1700" dirty="0" smtClean="0"/>
              <a:t>Количество выпускников, осознанно выбравших сельский образ жизни – до 30%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827088" y="309563"/>
            <a:ext cx="72390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Риски и пути их преодоления: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945024"/>
          <a:ext cx="8715435" cy="5643372"/>
        </p:xfrm>
        <a:graphic>
          <a:graphicData uri="http://schemas.openxmlformats.org/drawingml/2006/table">
            <a:tbl>
              <a:tblPr/>
              <a:tblGrid>
                <a:gridCol w="3886635"/>
                <a:gridCol w="4828800"/>
              </a:tblGrid>
              <a:tr h="176696">
                <a:tc>
                  <a:txBody>
                    <a:bodyPr/>
                    <a:lstStyle/>
                    <a:p>
                      <a:pPr marL="64770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Пути преодоления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64770"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контингента учащихся из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неблагополучных семей.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85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Индивидуализация образования и воспитания,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деятельностный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подход в воспитательном процессе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marL="64770"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latin typeface="Times New Roman"/>
                          <a:ea typeface="Times New Roman"/>
                          <a:cs typeface="Times New Roman"/>
                        </a:rPr>
                        <a:t>Пассивность значительной части детей и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родителей.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70" dirty="0">
                          <a:latin typeface="Times New Roman"/>
                          <a:ea typeface="Times New Roman"/>
                          <a:cs typeface="Times New Roman"/>
                        </a:rPr>
                        <a:t>Стимулирование участия в реализации  социально-</a:t>
                      </a:r>
                      <a:r>
                        <a:rPr lang="ru-RU" sz="1400" b="1" spc="-80" dirty="0">
                          <a:latin typeface="Times New Roman"/>
                          <a:ea typeface="Times New Roman"/>
                          <a:cs typeface="Times New Roman"/>
                        </a:rPr>
                        <a:t>значимых проектов (благодарность,             размещение </a:t>
                      </a:r>
                      <a:r>
                        <a:rPr lang="ru-RU" sz="1400" b="1" spc="-85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информации  в СМИ, на сайте школы, поощрение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экскурсией и т.д.)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783">
                <a:tc>
                  <a:txBody>
                    <a:bodyPr/>
                    <a:lstStyle/>
                    <a:p>
                      <a:pPr marL="64770"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latin typeface="Times New Roman"/>
                          <a:ea typeface="Times New Roman"/>
                          <a:cs typeface="Times New Roman"/>
                        </a:rPr>
                        <a:t>Негативное отношение   ребенка к своей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перспективе жизни в селе.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65" dirty="0">
                          <a:latin typeface="Times New Roman"/>
                          <a:ea typeface="Times New Roman"/>
                          <a:cs typeface="Times New Roman"/>
                        </a:rPr>
                        <a:t>Включение в личностно-значимую и  общественно-</a:t>
                      </a:r>
                      <a:r>
                        <a:rPr lang="ru-RU" sz="1400" b="1" spc="-95" dirty="0">
                          <a:latin typeface="Times New Roman"/>
                          <a:ea typeface="Times New Roman"/>
                          <a:cs typeface="Times New Roman"/>
                        </a:rPr>
                        <a:t>полезную деятельность, создание ситуации </a:t>
                      </a:r>
                      <a:r>
                        <a:rPr lang="ru-RU" sz="1400" b="1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востребованности</a:t>
                      </a:r>
                      <a:r>
                        <a:rPr lang="ru-RU" sz="1400" b="1" spc="-30" dirty="0">
                          <a:latin typeface="Times New Roman"/>
                          <a:ea typeface="Times New Roman"/>
                          <a:cs typeface="Times New Roman"/>
                        </a:rPr>
                        <a:t> детских социально значимых проектов, </a:t>
                      </a:r>
                      <a:r>
                        <a:rPr lang="ru-RU" sz="1400" b="1" spc="-45" dirty="0">
                          <a:latin typeface="Times New Roman"/>
                          <a:ea typeface="Times New Roman"/>
                          <a:cs typeface="Times New Roman"/>
                        </a:rPr>
                        <a:t>созидательной деятельности, направленных    на заботу в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селе.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marL="64770"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Старение педагогических кадров</a:t>
                      </a:r>
                      <a:endParaRPr lang="ru-RU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latin typeface="Times New Roman"/>
                          <a:ea typeface="Times New Roman"/>
                          <a:cs typeface="Times New Roman"/>
                        </a:rPr>
                        <a:t>Изменение политики муниципальных органов в жилищном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вопросе для молодых специалистов. Повышение статуса педагога в социуме.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3478"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  <a:cs typeface="Times New Roman"/>
                        </a:rPr>
                        <a:t>Отдалённость ОО от районного и областного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центров, центров дополнительного образования. Ограниченность инфраструктуры дополнительного образования в селе.</a:t>
                      </a:r>
                      <a:endParaRPr lang="ru-RU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65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      школьного       автобуса       для       организации </a:t>
                      </a:r>
                      <a:r>
                        <a:rPr lang="ru-RU" sz="1400" b="1" spc="-80" dirty="0">
                          <a:latin typeface="Times New Roman"/>
                          <a:ea typeface="Times New Roman"/>
                          <a:cs typeface="Times New Roman"/>
                        </a:rPr>
                        <a:t>внеурочной деятельности (поездки на          экскурсии,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 в другие учреждения района и т.д.).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91"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>
                          <a:latin typeface="Times New Roman"/>
                          <a:ea typeface="Times New Roman"/>
                          <a:cs typeface="Times New Roman"/>
                        </a:rPr>
                        <a:t>Недостаточная компетентность          педагогов –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участников проекта.</a:t>
                      </a:r>
                      <a:endParaRPr lang="ru-RU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Прохождение курсовой подготовки.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Недостаточное финансирование на приобретение ГСМ при реализации агробизнес - проекта.</a:t>
                      </a:r>
                      <a:endParaRPr lang="ru-RU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лимита расхода ГСМ по ОУ и   привлечение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 социальных партнёров.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1340" marR="21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3578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0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36" name="Выгнутая влево стрелка 35"/>
          <p:cNvSpPr/>
          <p:nvPr/>
        </p:nvSpPr>
        <p:spPr>
          <a:xfrm rot="20936382">
            <a:off x="571500" y="3540125"/>
            <a:ext cx="523875" cy="1139825"/>
          </a:xfrm>
          <a:prstGeom prst="curvedRightArrow">
            <a:avLst>
              <a:gd name="adj1" fmla="val 32051"/>
              <a:gd name="adj2" fmla="val 779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rot="20896117">
            <a:off x="1009650" y="4838700"/>
            <a:ext cx="522288" cy="1138238"/>
          </a:xfrm>
          <a:prstGeom prst="curvedRightArrow">
            <a:avLst>
              <a:gd name="adj1" fmla="val 32051"/>
              <a:gd name="adj2" fmla="val 779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1749"/>
            <a:ext cx="86868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 для самореализации обучающихся  на территории своего села через формирование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агробизнес-компетенций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развитие инновационного мышления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бизнес-подхода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 сельскохозяйственному производству  в Нижнеудинском  районе и сформировать готовность к добросовестному творческому труду в технологическом обществе, способствовать творческому развитию личности учащегося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1628800"/>
            <a:ext cx="7776864" cy="738664"/>
          </a:xfrm>
          <a:prstGeom prst="rect">
            <a:avLst/>
          </a:prstGeom>
          <a:solidFill>
            <a:srgbClr val="007434">
              <a:alpha val="22745"/>
            </a:srgbClr>
          </a:solidFill>
          <a:ln w="25400"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 smtClean="0"/>
              <a:t>Разработать нормативно-правовое обеспечение, учебно-методический комплекс, формировать материально-техническое оснащение, соответствующее современным требованиям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2428868"/>
            <a:ext cx="7561263" cy="738664"/>
          </a:xfrm>
          <a:prstGeom prst="rect">
            <a:avLst/>
          </a:prstGeom>
          <a:solidFill>
            <a:schemeClr val="accent5">
              <a:lumMod val="60000"/>
              <a:lumOff val="40000"/>
              <a:alpha val="59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 smtClean="0"/>
              <a:t>Создать условия, обеспечивающие развитие инициативности, удовлетворение потребностей и профессиональных интересов сельских школьников       в сфере изучения основ </a:t>
            </a:r>
            <a:r>
              <a:rPr lang="ru-RU" sz="1400" dirty="0" err="1" smtClean="0"/>
              <a:t>агробизнеса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TextBox 32"/>
          <p:cNvSpPr txBox="1">
            <a:spLocks noChangeArrowheads="1"/>
          </p:cNvSpPr>
          <p:nvPr/>
        </p:nvSpPr>
        <p:spPr bwMode="auto">
          <a:xfrm>
            <a:off x="1071538" y="3286124"/>
            <a:ext cx="7237412" cy="523220"/>
          </a:xfrm>
          <a:prstGeom prst="rect">
            <a:avLst/>
          </a:prstGeom>
          <a:solidFill>
            <a:srgbClr val="FFFF00">
              <a:alpha val="36862"/>
            </a:srgbClr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 smtClean="0"/>
              <a:t>Внедрение в систему образования эффективных механизмов реализации системы непрерывного </a:t>
            </a:r>
            <a:r>
              <a:rPr lang="ru-RU" sz="1400" dirty="0" err="1" smtClean="0"/>
              <a:t>агробизнес-образования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Прямоугольник 33"/>
          <p:cNvSpPr>
            <a:spLocks noChangeArrowheads="1"/>
          </p:cNvSpPr>
          <p:nvPr/>
        </p:nvSpPr>
        <p:spPr bwMode="auto">
          <a:xfrm>
            <a:off x="1285852" y="3929066"/>
            <a:ext cx="6335713" cy="523220"/>
          </a:xfrm>
          <a:prstGeom prst="rect">
            <a:avLst/>
          </a:prstGeom>
          <a:solidFill>
            <a:srgbClr val="7030A0">
              <a:alpha val="16078"/>
            </a:srgbClr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dirty="0" smtClean="0"/>
              <a:t>Организация исследовательской деятельности учащихся на пришкольном учебно-опытном участке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20896117">
            <a:off x="290513" y="2246313"/>
            <a:ext cx="522287" cy="1138237"/>
          </a:xfrm>
          <a:prstGeom prst="curvedRightArrow">
            <a:avLst>
              <a:gd name="adj1" fmla="val 32051"/>
              <a:gd name="adj2" fmla="val 779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939221">
            <a:off x="360548" y="3007923"/>
            <a:ext cx="30159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Задачи</a:t>
            </a:r>
          </a:p>
        </p:txBody>
      </p:sp>
      <p:sp>
        <p:nvSpPr>
          <p:cNvPr id="12" name="Прямоугольник 33"/>
          <p:cNvSpPr>
            <a:spLocks noChangeArrowheads="1"/>
          </p:cNvSpPr>
          <p:nvPr/>
        </p:nvSpPr>
        <p:spPr bwMode="auto">
          <a:xfrm>
            <a:off x="1500166" y="4500570"/>
            <a:ext cx="6929486" cy="738664"/>
          </a:xfrm>
          <a:prstGeom prst="rect">
            <a:avLst/>
          </a:prstGeom>
          <a:solidFill>
            <a:srgbClr val="CC3300">
              <a:alpha val="16078"/>
            </a:srgbClr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400" dirty="0" smtClean="0"/>
              <a:t>Укрепить ценностное, созидательное отношение школьников к своему селу, к труду на благо своей семьи и общества через  систему духовно-нравственного воспитания в учреждении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33"/>
          <p:cNvSpPr>
            <a:spLocks noChangeArrowheads="1"/>
          </p:cNvSpPr>
          <p:nvPr/>
        </p:nvSpPr>
        <p:spPr bwMode="auto">
          <a:xfrm>
            <a:off x="1714480" y="5357826"/>
            <a:ext cx="7215238" cy="738664"/>
          </a:xfrm>
          <a:prstGeom prst="rect">
            <a:avLst/>
          </a:prstGeom>
          <a:solidFill>
            <a:srgbClr val="00B0F0">
              <a:alpha val="16078"/>
            </a:srgbClr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400" dirty="0" smtClean="0"/>
              <a:t>Расширить сферу взаимодействия образовательной организации с внешней средой по вопросам агротехнической подготовки учащихся в рамках реализации данной модели (КФХ, ПУ №48, </a:t>
            </a:r>
            <a:r>
              <a:rPr lang="ru-RU" sz="1400" dirty="0" err="1" smtClean="0"/>
              <a:t>Тулунский</a:t>
            </a:r>
            <a:r>
              <a:rPr lang="ru-RU" sz="1400" dirty="0" smtClean="0"/>
              <a:t> аграрный техникум)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827088" y="309563"/>
            <a:ext cx="72390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Актуальность Проекта</a:t>
            </a:r>
          </a:p>
        </p:txBody>
      </p:sp>
      <p:sp>
        <p:nvSpPr>
          <p:cNvPr id="37892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640763" cy="5105400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/>
              <a:t>Для </a:t>
            </a:r>
            <a:r>
              <a:rPr lang="ru-RU" sz="1800" dirty="0" err="1" smtClean="0"/>
              <a:t>Иргейского</a:t>
            </a:r>
            <a:r>
              <a:rPr lang="ru-RU" sz="1800" dirty="0" smtClean="0"/>
              <a:t> муниципального образования, где 100% предприятий ориентированы на сельскохозяйственное производство, актуальным является формирование мотивации школьников на выбор профессий </a:t>
            </a:r>
            <a:r>
              <a:rPr lang="ru-RU" sz="1800" dirty="0" err="1" smtClean="0"/>
              <a:t>агротехнологической</a:t>
            </a:r>
            <a:r>
              <a:rPr lang="ru-RU" sz="1800" dirty="0" smtClean="0"/>
              <a:t> направленности</a:t>
            </a:r>
          </a:p>
          <a:p>
            <a:pPr lvl="0">
              <a:buNone/>
            </a:pPr>
            <a:r>
              <a:rPr lang="ru-RU" sz="1800" dirty="0" smtClean="0"/>
              <a:t>Таким образом, актуальность программы «Душа Земли родного края» обусловлена необходимостью обеспечить экономическую стабильность в жизни села и тем самым  сохранить  контингент учащихся</a:t>
            </a:r>
          </a:p>
          <a:p>
            <a:pPr>
              <a:buNone/>
            </a:pPr>
            <a:r>
              <a:rPr lang="ru-RU" sz="1800" dirty="0" smtClean="0"/>
              <a:t>Исходя из этого, мы определили ресурсы  развития образовательной организации для реализации модели </a:t>
            </a:r>
            <a:r>
              <a:rPr lang="ru-RU" sz="1800" dirty="0" err="1" smtClean="0"/>
              <a:t>агробизнеса</a:t>
            </a:r>
            <a:r>
              <a:rPr lang="ru-RU" sz="1800" dirty="0" smtClean="0"/>
              <a:t>:</a:t>
            </a:r>
          </a:p>
          <a:p>
            <a:r>
              <a:rPr lang="ru-RU" sz="1600" dirty="0" smtClean="0"/>
              <a:t>более 30 лет действует пришкольный участок. Мы сохранили традицию трудовой практики, в результате чего нам не приходится искусственно прививать детям  навыки работы на земле;</a:t>
            </a:r>
          </a:p>
          <a:p>
            <a:r>
              <a:rPr lang="ru-RU" sz="1600" dirty="0" smtClean="0"/>
              <a:t>выращенная продукция идет на удешевление питания в школьной столовой, закупку семян и инвентаря, улучшение материально-технической базы школы;</a:t>
            </a:r>
          </a:p>
          <a:p>
            <a:r>
              <a:rPr lang="ru-RU" sz="1600" dirty="0" smtClean="0"/>
              <a:t>на территории школы расположена теплица, разработаны грядки;</a:t>
            </a:r>
          </a:p>
          <a:p>
            <a:pPr lvl="0">
              <a:buNone/>
            </a:pPr>
            <a:endParaRPr lang="ru-RU" sz="1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68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grpSp>
        <p:nvGrpSpPr>
          <p:cNvPr id="25604" name="Группа 73"/>
          <p:cNvGrpSpPr>
            <a:grpSpLocks/>
          </p:cNvGrpSpPr>
          <p:nvPr/>
        </p:nvGrpSpPr>
        <p:grpSpPr bwMode="auto">
          <a:xfrm>
            <a:off x="5500694" y="2525552"/>
            <a:ext cx="2857500" cy="357188"/>
            <a:chOff x="5768975" y="2095500"/>
            <a:chExt cx="1997075" cy="320675"/>
          </a:xfrm>
        </p:grpSpPr>
        <p:sp>
          <p:nvSpPr>
            <p:cNvPr id="25669" name="Rectangle 16"/>
            <p:cNvSpPr>
              <a:spLocks noChangeArrowheads="1"/>
            </p:cNvSpPr>
            <p:nvPr/>
          </p:nvSpPr>
          <p:spPr bwMode="gray">
            <a:xfrm>
              <a:off x="5946775" y="2095500"/>
              <a:ext cx="1819275" cy="31432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F7F7F7"/>
                </a:gs>
                <a:gs pos="100000">
                  <a:srgbClr val="EAEAEA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algn="r" eaLnBrk="1" hangingPunct="1"/>
              <a:endParaRPr lang="ru-RU" altLang="ru-RU"/>
            </a:p>
          </p:txBody>
        </p:sp>
        <p:sp>
          <p:nvSpPr>
            <p:cNvPr id="25670" name="Rectangle 34"/>
            <p:cNvSpPr>
              <a:spLocks noChangeArrowheads="1"/>
            </p:cNvSpPr>
            <p:nvPr/>
          </p:nvSpPr>
          <p:spPr bwMode="gray">
            <a:xfrm>
              <a:off x="5768975" y="2095500"/>
              <a:ext cx="176213" cy="32067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 eaLnBrk="1" hangingPunct="1"/>
              <a:endParaRPr lang="ru-RU" altLang="ru-RU"/>
            </a:p>
          </p:txBody>
        </p:sp>
      </p:grpSp>
      <p:sp>
        <p:nvSpPr>
          <p:cNvPr id="25606" name="Rectangle 55"/>
          <p:cNvSpPr>
            <a:spLocks noChangeArrowheads="1"/>
          </p:cNvSpPr>
          <p:nvPr/>
        </p:nvSpPr>
        <p:spPr bwMode="white">
          <a:xfrm>
            <a:off x="3390900" y="3940024"/>
            <a:ext cx="155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1600">
                <a:solidFill>
                  <a:srgbClr val="FEFFFF"/>
                </a:solidFill>
              </a:rPr>
              <a:t>Text in here</a:t>
            </a:r>
          </a:p>
        </p:txBody>
      </p:sp>
      <p:sp>
        <p:nvSpPr>
          <p:cNvPr id="34823" name="Rectangle 57"/>
          <p:cNvSpPr>
            <a:spLocks noGrp="1" noChangeArrowheads="1"/>
          </p:cNvSpPr>
          <p:nvPr>
            <p:ph type="title"/>
          </p:nvPr>
        </p:nvSpPr>
        <p:spPr>
          <a:xfrm>
            <a:off x="714348" y="709598"/>
            <a:ext cx="78486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Уровень</a:t>
            </a:r>
            <a:br>
              <a:rPr lang="ru-RU" altLang="ru-RU" sz="2800" dirty="0" smtClean="0">
                <a:solidFill>
                  <a:srgbClr val="FF0000"/>
                </a:solidFill>
              </a:rPr>
            </a:br>
            <a:r>
              <a:rPr lang="ru-RU" altLang="ru-RU" sz="2800" dirty="0" smtClean="0">
                <a:solidFill>
                  <a:srgbClr val="FF0000"/>
                </a:solidFill>
              </a:rPr>
              <a:t>начального общего образования</a:t>
            </a:r>
            <a:endParaRPr lang="en-US" altLang="ru-RU" sz="2800" dirty="0" smtClean="0">
              <a:solidFill>
                <a:srgbClr val="FF0000"/>
              </a:solidFill>
            </a:endParaRPr>
          </a:p>
        </p:txBody>
      </p:sp>
      <p:grpSp>
        <p:nvGrpSpPr>
          <p:cNvPr id="25608" name="Группа 117"/>
          <p:cNvGrpSpPr>
            <a:grpSpLocks/>
          </p:cNvGrpSpPr>
          <p:nvPr/>
        </p:nvGrpSpPr>
        <p:grpSpPr bwMode="auto">
          <a:xfrm>
            <a:off x="5214942" y="2454114"/>
            <a:ext cx="3282948" cy="1000114"/>
            <a:chOff x="5075486" y="1071546"/>
            <a:chExt cx="3282727" cy="864275"/>
          </a:xfrm>
        </p:grpSpPr>
        <p:grpSp>
          <p:nvGrpSpPr>
            <p:cNvPr id="25651" name="Группа 105"/>
            <p:cNvGrpSpPr>
              <a:grpSpLocks/>
            </p:cNvGrpSpPr>
            <p:nvPr/>
          </p:nvGrpSpPr>
          <p:grpSpPr bwMode="auto">
            <a:xfrm>
              <a:off x="5429256" y="1071546"/>
              <a:ext cx="2928957" cy="864275"/>
              <a:chOff x="5429255" y="1285860"/>
              <a:chExt cx="2928957" cy="864275"/>
            </a:xfrm>
          </p:grpSpPr>
          <p:grpSp>
            <p:nvGrpSpPr>
              <p:cNvPr id="25653" name="Группа 74"/>
              <p:cNvGrpSpPr>
                <a:grpSpLocks/>
              </p:cNvGrpSpPr>
              <p:nvPr/>
            </p:nvGrpSpPr>
            <p:grpSpPr bwMode="auto">
              <a:xfrm>
                <a:off x="5429255" y="1785926"/>
                <a:ext cx="2857520" cy="320675"/>
                <a:chOff x="5768975" y="2095500"/>
                <a:chExt cx="1815523" cy="320675"/>
              </a:xfrm>
            </p:grpSpPr>
            <p:sp>
              <p:nvSpPr>
                <p:cNvPr id="25658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3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25659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25654" name="TextBox 83"/>
              <p:cNvSpPr txBox="1">
                <a:spLocks noChangeArrowheads="1"/>
              </p:cNvSpPr>
              <p:nvPr/>
            </p:nvSpPr>
            <p:spPr bwMode="auto">
              <a:xfrm>
                <a:off x="5715007" y="1285860"/>
                <a:ext cx="2643205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>
                    <a:latin typeface="Times New Roman" pitchFamily="18" charset="0"/>
                    <a:cs typeface="Times New Roman" pitchFamily="18" charset="0"/>
                  </a:rPr>
                  <a:t>Окружающий мир</a:t>
                </a:r>
              </a:p>
            </p:txBody>
          </p:sp>
          <p:sp>
            <p:nvSpPr>
              <p:cNvPr id="25655" name="TextBox 84"/>
              <p:cNvSpPr txBox="1">
                <a:spLocks noChangeArrowheads="1"/>
              </p:cNvSpPr>
              <p:nvPr/>
            </p:nvSpPr>
            <p:spPr bwMode="auto">
              <a:xfrm>
                <a:off x="5715008" y="1714488"/>
                <a:ext cx="2571768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>
                    <a:latin typeface="Times New Roman" pitchFamily="18" charset="0"/>
                    <a:cs typeface="Times New Roman" pitchFamily="18" charset="0"/>
                  </a:rPr>
                  <a:t>Технология</a:t>
                </a:r>
              </a:p>
            </p:txBody>
          </p:sp>
        </p:grpSp>
        <p:sp>
          <p:nvSpPr>
            <p:cNvPr id="25652" name="Левая фигурная скобка 112"/>
            <p:cNvSpPr>
              <a:spLocks/>
            </p:cNvSpPr>
            <p:nvPr/>
          </p:nvSpPr>
          <p:spPr bwMode="auto">
            <a:xfrm>
              <a:off x="5075486" y="1071547"/>
              <a:ext cx="282332" cy="794571"/>
            </a:xfrm>
            <a:prstGeom prst="leftBrace">
              <a:avLst>
                <a:gd name="adj1" fmla="val 33811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5609" name="Группа 116"/>
          <p:cNvGrpSpPr>
            <a:grpSpLocks/>
          </p:cNvGrpSpPr>
          <p:nvPr/>
        </p:nvGrpSpPr>
        <p:grpSpPr bwMode="auto">
          <a:xfrm>
            <a:off x="1643042" y="2382676"/>
            <a:ext cx="3462337" cy="2571750"/>
            <a:chOff x="1500166" y="1142984"/>
            <a:chExt cx="3462042" cy="2744992"/>
          </a:xfrm>
        </p:grpSpPr>
        <p:grpSp>
          <p:nvGrpSpPr>
            <p:cNvPr id="25635" name="Группа 71"/>
            <p:cNvGrpSpPr>
              <a:grpSpLocks/>
            </p:cNvGrpSpPr>
            <p:nvPr/>
          </p:nvGrpSpPr>
          <p:grpSpPr bwMode="auto">
            <a:xfrm>
              <a:off x="1857292" y="1142984"/>
              <a:ext cx="3104916" cy="2644241"/>
              <a:chOff x="1852202" y="1361536"/>
              <a:chExt cx="2482898" cy="2487415"/>
            </a:xfrm>
          </p:grpSpPr>
          <p:grpSp>
            <p:nvGrpSpPr>
              <p:cNvPr id="25637" name="Группа 62"/>
              <p:cNvGrpSpPr>
                <a:grpSpLocks/>
              </p:cNvGrpSpPr>
              <p:nvPr/>
            </p:nvGrpSpPr>
            <p:grpSpPr bwMode="auto">
              <a:xfrm>
                <a:off x="1852202" y="1428736"/>
                <a:ext cx="2482898" cy="2420215"/>
                <a:chOff x="2424930" y="1428736"/>
                <a:chExt cx="1893948" cy="2420215"/>
              </a:xfrm>
            </p:grpSpPr>
            <p:grpSp>
              <p:nvGrpSpPr>
                <p:cNvPr id="25643" name="Группа 58"/>
                <p:cNvGrpSpPr>
                  <a:grpSpLocks/>
                </p:cNvGrpSpPr>
                <p:nvPr/>
              </p:nvGrpSpPr>
              <p:grpSpPr bwMode="auto">
                <a:xfrm>
                  <a:off x="2468544" y="1428736"/>
                  <a:ext cx="1850334" cy="2420215"/>
                  <a:chOff x="3263900" y="2090736"/>
                  <a:chExt cx="1850334" cy="2030693"/>
                </a:xfrm>
              </p:grpSpPr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gray">
                  <a:xfrm>
                    <a:off x="3294960" y="2716884"/>
                    <a:ext cx="1819274" cy="3405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5645" name="Rectangle 10"/>
                  <p:cNvSpPr>
                    <a:spLocks noChangeArrowheads="1"/>
                  </p:cNvSpPr>
                  <p:nvPr/>
                </p:nvSpPr>
                <p:spPr bwMode="gray">
                  <a:xfrm>
                    <a:off x="3263901" y="3710722"/>
                    <a:ext cx="1819275" cy="4107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5646" name="Rectangle 11"/>
                  <p:cNvSpPr>
                    <a:spLocks noChangeArrowheads="1"/>
                  </p:cNvSpPr>
                  <p:nvPr/>
                </p:nvSpPr>
                <p:spPr bwMode="gray">
                  <a:xfrm>
                    <a:off x="3307438" y="3631922"/>
                    <a:ext cx="1616074" cy="448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buFont typeface="Arial" charset="0"/>
                      <a:buChar char="•"/>
                    </a:pPr>
                    <a:r>
                      <a:rPr lang="ru-RU" altLang="ru-RU" sz="1400" dirty="0">
                        <a:solidFill>
                          <a:srgbClr val="080808"/>
                        </a:solidFill>
                      </a:rPr>
                      <a:t>Учись учиться</a:t>
                    </a:r>
                  </a:p>
                  <a:p>
                    <a:pPr eaLnBrk="1" hangingPunct="1">
                      <a:buFont typeface="Arial" charset="0"/>
                      <a:buChar char="•"/>
                    </a:pPr>
                    <a:r>
                      <a:rPr lang="ru-RU" altLang="ru-RU" sz="1400" dirty="0">
                        <a:solidFill>
                          <a:srgbClr val="080808"/>
                        </a:solidFill>
                      </a:rPr>
                      <a:t>Территория детства</a:t>
                    </a:r>
                  </a:p>
                </p:txBody>
              </p:sp>
              <p:sp>
                <p:nvSpPr>
                  <p:cNvPr id="25648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3263900" y="2090736"/>
                    <a:ext cx="1819274" cy="678714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5649" name="Rectangle 32"/>
                  <p:cNvSpPr>
                    <a:spLocks noChangeArrowheads="1"/>
                  </p:cNvSpPr>
                  <p:nvPr/>
                </p:nvSpPr>
                <p:spPr bwMode="gray">
                  <a:xfrm>
                    <a:off x="3263900" y="3197531"/>
                    <a:ext cx="1819274" cy="40158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</p:grpSp>
            <p:sp>
              <p:nvSpPr>
                <p:cNvPr id="25640" name="Rectangle 54"/>
                <p:cNvSpPr>
                  <a:spLocks noChangeArrowheads="1"/>
                </p:cNvSpPr>
                <p:nvPr/>
              </p:nvSpPr>
              <p:spPr bwMode="white">
                <a:xfrm>
                  <a:off x="2424930" y="2724351"/>
                  <a:ext cx="1830193" cy="339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600" b="1" dirty="0">
                      <a:solidFill>
                        <a:srgbClr val="FEFFFF"/>
                      </a:solidFill>
                    </a:rPr>
                    <a:t>Внеурочная деятельность</a:t>
                  </a:r>
                  <a:r>
                    <a:rPr lang="ru-RU" altLang="ru-RU" sz="1600" b="1" dirty="0" smtClean="0">
                      <a:solidFill>
                        <a:srgbClr val="FEFFFF"/>
                      </a:solidFill>
                    </a:rPr>
                    <a:t>.</a:t>
                  </a:r>
                  <a:endParaRPr lang="ru-RU" altLang="ru-RU" sz="1600" b="1" dirty="0">
                    <a:solidFill>
                      <a:srgbClr val="FEFFFF"/>
                    </a:solidFill>
                  </a:endParaRPr>
                </a:p>
              </p:txBody>
            </p:sp>
          </p:grpSp>
          <p:sp>
            <p:nvSpPr>
              <p:cNvPr id="25638" name="Rectangle 54"/>
              <p:cNvSpPr>
                <a:spLocks noChangeArrowheads="1"/>
              </p:cNvSpPr>
              <p:nvPr/>
            </p:nvSpPr>
            <p:spPr bwMode="white">
              <a:xfrm>
                <a:off x="1909380" y="1361536"/>
                <a:ext cx="2399317" cy="120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ru-RU" altLang="ru-RU" sz="1600" b="1" dirty="0">
                    <a:solidFill>
                      <a:srgbClr val="FEFFFF"/>
                    </a:solidFill>
                  </a:rPr>
                  <a:t>Модули </a:t>
                </a:r>
                <a:r>
                  <a:rPr lang="ru-RU" altLang="ru-RU" sz="1600" b="1" dirty="0" err="1">
                    <a:solidFill>
                      <a:srgbClr val="FEFFFF"/>
                    </a:solidFill>
                  </a:rPr>
                  <a:t>агробиснес</a:t>
                </a:r>
                <a:r>
                  <a:rPr lang="ru-RU" altLang="ru-RU" sz="1600" b="1" dirty="0">
                    <a:solidFill>
                      <a:srgbClr val="FEFFFF"/>
                    </a:solidFill>
                  </a:rPr>
                  <a:t>- направленности в рабочих программах </a:t>
                </a:r>
              </a:p>
              <a:p>
                <a:pPr algn="ctr" eaLnBrk="1" hangingPunct="1"/>
                <a:endParaRPr lang="ru-RU" altLang="ru-RU" sz="700" b="1" dirty="0" smtClean="0"/>
              </a:p>
              <a:p>
                <a:pPr algn="ctr" eaLnBrk="1" hangingPunct="1"/>
                <a:r>
                  <a:rPr lang="ru-RU" altLang="ru-RU" sz="1600" b="1" dirty="0" smtClean="0"/>
                  <a:t>учебных  </a:t>
                </a:r>
                <a:r>
                  <a:rPr lang="ru-RU" altLang="ru-RU" sz="1600" b="1" dirty="0"/>
                  <a:t>предметов</a:t>
                </a:r>
                <a:endParaRPr lang="en-US" altLang="ru-RU" sz="1600" b="1" dirty="0"/>
              </a:p>
            </p:txBody>
          </p:sp>
        </p:grpSp>
        <p:sp>
          <p:nvSpPr>
            <p:cNvPr id="25636" name="Левая фигурная скобка 113"/>
            <p:cNvSpPr>
              <a:spLocks/>
            </p:cNvSpPr>
            <p:nvPr/>
          </p:nvSpPr>
          <p:spPr bwMode="auto">
            <a:xfrm>
              <a:off x="1500166" y="1142985"/>
              <a:ext cx="500066" cy="2744991"/>
            </a:xfrm>
            <a:prstGeom prst="leftBrace">
              <a:avLst>
                <a:gd name="adj1" fmla="val 82005"/>
                <a:gd name="adj2" fmla="val 4577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5610" name="Группа 119"/>
          <p:cNvGrpSpPr>
            <a:grpSpLocks/>
          </p:cNvGrpSpPr>
          <p:nvPr/>
        </p:nvGrpSpPr>
        <p:grpSpPr bwMode="auto">
          <a:xfrm>
            <a:off x="5214942" y="3879484"/>
            <a:ext cx="3429024" cy="1192590"/>
            <a:chOff x="5215512" y="3354885"/>
            <a:chExt cx="3077167" cy="941626"/>
          </a:xfrm>
        </p:grpSpPr>
        <p:grpSp>
          <p:nvGrpSpPr>
            <p:cNvPr id="25621" name="Группа 106"/>
            <p:cNvGrpSpPr>
              <a:grpSpLocks/>
            </p:cNvGrpSpPr>
            <p:nvPr/>
          </p:nvGrpSpPr>
          <p:grpSpPr bwMode="auto">
            <a:xfrm>
              <a:off x="5429789" y="3354885"/>
              <a:ext cx="2862890" cy="941626"/>
              <a:chOff x="5429788" y="3426323"/>
              <a:chExt cx="2862890" cy="941626"/>
            </a:xfrm>
          </p:grpSpPr>
          <p:grpSp>
            <p:nvGrpSpPr>
              <p:cNvPr id="25623" name="Группа 90"/>
              <p:cNvGrpSpPr>
                <a:grpSpLocks/>
              </p:cNvGrpSpPr>
              <p:nvPr/>
            </p:nvGrpSpPr>
            <p:grpSpPr bwMode="auto">
              <a:xfrm>
                <a:off x="5429788" y="3500438"/>
                <a:ext cx="2856990" cy="321054"/>
                <a:chOff x="5769313" y="2095500"/>
                <a:chExt cx="1815186" cy="321054"/>
              </a:xfrm>
            </p:grpSpPr>
            <p:sp>
              <p:nvSpPr>
                <p:cNvPr id="25633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4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3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9313" y="2096266"/>
                  <a:ext cx="176477" cy="32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5624" name="Группа 93"/>
              <p:cNvGrpSpPr>
                <a:grpSpLocks/>
              </p:cNvGrpSpPr>
              <p:nvPr/>
            </p:nvGrpSpPr>
            <p:grpSpPr bwMode="auto">
              <a:xfrm>
                <a:off x="5429788" y="3928747"/>
                <a:ext cx="2862890" cy="402731"/>
                <a:chOff x="5769314" y="2095181"/>
                <a:chExt cx="1818935" cy="402731"/>
              </a:xfrm>
            </p:grpSpPr>
            <p:sp>
              <p:nvSpPr>
                <p:cNvPr id="25631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5" y="2095181"/>
                  <a:ext cx="1637724" cy="402731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6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9314" y="2095306"/>
                  <a:ext cx="176477" cy="32028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5626" name="TextBox 100"/>
              <p:cNvSpPr txBox="1">
                <a:spLocks noChangeArrowheads="1"/>
              </p:cNvSpPr>
              <p:nvPr/>
            </p:nvSpPr>
            <p:spPr bwMode="auto">
              <a:xfrm>
                <a:off x="5715007" y="3426323"/>
                <a:ext cx="2571767" cy="510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Times New Roman" pitchFamily="18" charset="0"/>
                    <a:cs typeface="Times New Roman" pitchFamily="18" charset="0"/>
                  </a:rPr>
                  <a:t>Азбука содержания животных</a:t>
                </a:r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27" name="TextBox 101"/>
              <p:cNvSpPr txBox="1">
                <a:spLocks noChangeArrowheads="1"/>
              </p:cNvSpPr>
              <p:nvPr/>
            </p:nvSpPr>
            <p:spPr bwMode="auto">
              <a:xfrm>
                <a:off x="5715008" y="3857629"/>
                <a:ext cx="2567043" cy="51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Times New Roman" pitchFamily="18" charset="0"/>
                    <a:cs typeface="Times New Roman" pitchFamily="18" charset="0"/>
                  </a:rPr>
                  <a:t>Мир лекарственных растений</a:t>
                </a:r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622" name="Левая фигурная скобка 114"/>
            <p:cNvSpPr>
              <a:spLocks/>
            </p:cNvSpPr>
            <p:nvPr/>
          </p:nvSpPr>
          <p:spPr bwMode="auto">
            <a:xfrm>
              <a:off x="5215512" y="3357562"/>
              <a:ext cx="138094" cy="846073"/>
            </a:xfrm>
            <a:prstGeom prst="leftBrace">
              <a:avLst>
                <a:gd name="adj1" fmla="val 33797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5500694" y="2525552"/>
            <a:ext cx="2857500" cy="357188"/>
            <a:chOff x="5768975" y="2095500"/>
            <a:chExt cx="1997075" cy="320675"/>
          </a:xfrm>
        </p:grpSpPr>
        <p:sp>
          <p:nvSpPr>
            <p:cNvPr id="88" name="Rectangle 16"/>
            <p:cNvSpPr>
              <a:spLocks noChangeArrowheads="1"/>
            </p:cNvSpPr>
            <p:nvPr/>
          </p:nvSpPr>
          <p:spPr bwMode="gray">
            <a:xfrm>
              <a:off x="5946775" y="2095500"/>
              <a:ext cx="1819275" cy="31432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F7F7F7"/>
                </a:gs>
                <a:gs pos="100000">
                  <a:srgbClr val="EAEAEA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 eaLnBrk="1" hangingPunct="1"/>
              <a:endParaRPr lang="ru-RU" altLang="ru-RU"/>
            </a:p>
          </p:txBody>
        </p:sp>
        <p:sp>
          <p:nvSpPr>
            <p:cNvPr id="89" name="Rectangle 34"/>
            <p:cNvSpPr>
              <a:spLocks noChangeArrowheads="1"/>
            </p:cNvSpPr>
            <p:nvPr/>
          </p:nvSpPr>
          <p:spPr bwMode="gray">
            <a:xfrm>
              <a:off x="5768975" y="2095500"/>
              <a:ext cx="176213" cy="32067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 eaLnBrk="1" hangingPunct="1"/>
              <a:endParaRPr lang="ru-RU" altLang="ru-RU"/>
            </a:p>
          </p:txBody>
        </p:sp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129797" y="2929002"/>
            <a:ext cx="2142673712" cy="2144548232"/>
            <a:chOff x="358374" y="3991559"/>
            <a:chExt cx="2142673712" cy="2144548232"/>
          </a:xfrm>
        </p:grpSpPr>
        <p:grpSp>
          <p:nvGrpSpPr>
            <p:cNvPr id="81" name="Group 2"/>
            <p:cNvGrpSpPr>
              <a:grpSpLocks/>
            </p:cNvGrpSpPr>
            <p:nvPr/>
          </p:nvGrpSpPr>
          <p:grpSpPr bwMode="auto">
            <a:xfrm>
              <a:off x="358374" y="3991559"/>
              <a:ext cx="2142673712" cy="2144548232"/>
              <a:chOff x="6588" y="7107"/>
              <a:chExt cx="1772964" cy="4396618"/>
            </a:xfrm>
          </p:grpSpPr>
          <p:grpSp>
            <p:nvGrpSpPr>
              <p:cNvPr id="83" name="Group 3"/>
              <p:cNvGrpSpPr>
                <a:grpSpLocks/>
              </p:cNvGrpSpPr>
              <p:nvPr/>
            </p:nvGrpSpPr>
            <p:grpSpPr bwMode="auto">
              <a:xfrm>
                <a:off x="6588" y="7107"/>
                <a:ext cx="1772964" cy="4396618"/>
                <a:chOff x="6588" y="7107"/>
                <a:chExt cx="1772964" cy="4396618"/>
              </a:xfrm>
            </p:grpSpPr>
            <p:pic>
              <p:nvPicPr>
                <p:cNvPr id="85" name="Picture 4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lum bright="-78000" contrast="-7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91457" y="4131189"/>
                  <a:ext cx="1172106" cy="272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57153" y="3143248"/>
                  <a:ext cx="1422399" cy="11631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Oval 6"/>
                <p:cNvSpPr>
                  <a:spLocks noChangeArrowheads="1"/>
                </p:cNvSpPr>
                <p:nvPr/>
              </p:nvSpPr>
              <p:spPr bwMode="gray">
                <a:xfrm>
                  <a:off x="6588" y="7107"/>
                  <a:ext cx="1175" cy="27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  <a:gs pos="50000">
                      <a:srgbClr val="E8BE0A">
                        <a:alpha val="55000"/>
                      </a:srgbClr>
                    </a:gs>
                    <a:gs pos="10000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pic>
            <p:nvPicPr>
              <p:cNvPr id="84" name="Picture 7" descr="Picture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31143" y="3155415"/>
                <a:ext cx="1095797" cy="41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" name="Rectangle 52"/>
            <p:cNvSpPr>
              <a:spLocks noChangeArrowheads="1"/>
            </p:cNvSpPr>
            <p:nvPr/>
          </p:nvSpPr>
          <p:spPr bwMode="auto">
            <a:xfrm>
              <a:off x="358752" y="4205804"/>
              <a:ext cx="1428750" cy="83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Начальное общее образование</a:t>
              </a:r>
              <a:endParaRPr lang="en-US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5214942" y="2454114"/>
            <a:ext cx="3282948" cy="1000114"/>
            <a:chOff x="5075486" y="1071546"/>
            <a:chExt cx="3282727" cy="864275"/>
          </a:xfrm>
        </p:grpSpPr>
        <p:grpSp>
          <p:nvGrpSpPr>
            <p:cNvPr id="74" name="Группа 73"/>
            <p:cNvGrpSpPr>
              <a:grpSpLocks/>
            </p:cNvGrpSpPr>
            <p:nvPr/>
          </p:nvGrpSpPr>
          <p:grpSpPr bwMode="auto">
            <a:xfrm>
              <a:off x="5429256" y="1071546"/>
              <a:ext cx="2928957" cy="864275"/>
              <a:chOff x="5429255" y="1285860"/>
              <a:chExt cx="2928957" cy="864275"/>
            </a:xfrm>
          </p:grpSpPr>
          <p:grpSp>
            <p:nvGrpSpPr>
              <p:cNvPr id="76" name="Группа 75"/>
              <p:cNvGrpSpPr>
                <a:grpSpLocks/>
              </p:cNvGrpSpPr>
              <p:nvPr/>
            </p:nvGrpSpPr>
            <p:grpSpPr bwMode="auto">
              <a:xfrm>
                <a:off x="5429255" y="1785926"/>
                <a:ext cx="2857520" cy="320675"/>
                <a:chOff x="5768975" y="2095500"/>
                <a:chExt cx="1815523" cy="320675"/>
              </a:xfrm>
            </p:grpSpPr>
            <p:sp>
              <p:nvSpPr>
                <p:cNvPr id="79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3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80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77" name="TextBox 83"/>
              <p:cNvSpPr txBox="1">
                <a:spLocks noChangeArrowheads="1"/>
              </p:cNvSpPr>
              <p:nvPr/>
            </p:nvSpPr>
            <p:spPr bwMode="auto">
              <a:xfrm>
                <a:off x="5715007" y="1285860"/>
                <a:ext cx="2643205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>
                    <a:latin typeface="Times New Roman" pitchFamily="18" charset="0"/>
                    <a:cs typeface="Times New Roman" pitchFamily="18" charset="0"/>
                  </a:rPr>
                  <a:t>Окружающий мир</a:t>
                </a:r>
              </a:p>
            </p:txBody>
          </p:sp>
          <p:sp>
            <p:nvSpPr>
              <p:cNvPr id="78" name="TextBox 84"/>
              <p:cNvSpPr txBox="1">
                <a:spLocks noChangeArrowheads="1"/>
              </p:cNvSpPr>
              <p:nvPr/>
            </p:nvSpPr>
            <p:spPr bwMode="auto">
              <a:xfrm>
                <a:off x="5715008" y="1714488"/>
                <a:ext cx="2571768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>
                    <a:latin typeface="Times New Roman" pitchFamily="18" charset="0"/>
                    <a:cs typeface="Times New Roman" pitchFamily="18" charset="0"/>
                  </a:rPr>
                  <a:t>Технология</a:t>
                </a:r>
              </a:p>
            </p:txBody>
          </p:sp>
        </p:grpSp>
        <p:sp>
          <p:nvSpPr>
            <p:cNvPr id="75" name="Левая фигурная скобка 74"/>
            <p:cNvSpPr>
              <a:spLocks/>
            </p:cNvSpPr>
            <p:nvPr/>
          </p:nvSpPr>
          <p:spPr bwMode="auto">
            <a:xfrm>
              <a:off x="5075486" y="1071547"/>
              <a:ext cx="282332" cy="794571"/>
            </a:xfrm>
            <a:prstGeom prst="leftBrace">
              <a:avLst>
                <a:gd name="adj1" fmla="val 33811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 eaLnBrk="1" hangingPunct="1"/>
              <a:endParaRPr lang="ru-RU" altLang="ru-RU"/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1643042" y="2382676"/>
            <a:ext cx="3462337" cy="2571750"/>
            <a:chOff x="1500166" y="1142984"/>
            <a:chExt cx="3462042" cy="2744992"/>
          </a:xfrm>
        </p:grpSpPr>
        <p:grpSp>
          <p:nvGrpSpPr>
            <p:cNvPr id="63" name="Группа 62"/>
            <p:cNvGrpSpPr>
              <a:grpSpLocks/>
            </p:cNvGrpSpPr>
            <p:nvPr/>
          </p:nvGrpSpPr>
          <p:grpSpPr bwMode="auto">
            <a:xfrm>
              <a:off x="1857292" y="1142984"/>
              <a:ext cx="3104916" cy="2644247"/>
              <a:chOff x="1852202" y="1361536"/>
              <a:chExt cx="2482898" cy="2487421"/>
            </a:xfrm>
          </p:grpSpPr>
          <p:grpSp>
            <p:nvGrpSpPr>
              <p:cNvPr id="65" name="Группа 64"/>
              <p:cNvGrpSpPr>
                <a:grpSpLocks/>
              </p:cNvGrpSpPr>
              <p:nvPr/>
            </p:nvGrpSpPr>
            <p:grpSpPr bwMode="auto">
              <a:xfrm>
                <a:off x="1852202" y="1428739"/>
                <a:ext cx="2482898" cy="2420218"/>
                <a:chOff x="2424930" y="1428739"/>
                <a:chExt cx="1893948" cy="2420218"/>
              </a:xfrm>
            </p:grpSpPr>
            <p:grpSp>
              <p:nvGrpSpPr>
                <p:cNvPr id="67" name="Группа 66"/>
                <p:cNvGrpSpPr>
                  <a:grpSpLocks/>
                </p:cNvGrpSpPr>
                <p:nvPr/>
              </p:nvGrpSpPr>
              <p:grpSpPr bwMode="auto">
                <a:xfrm>
                  <a:off x="2468544" y="1428739"/>
                  <a:ext cx="1850334" cy="2420218"/>
                  <a:chOff x="3263900" y="2090736"/>
                  <a:chExt cx="1850334" cy="2030693"/>
                </a:xfrm>
              </p:grpSpPr>
              <p:sp>
                <p:nvSpPr>
                  <p:cNvPr id="69" name="Rectangle 8"/>
                  <p:cNvSpPr>
                    <a:spLocks noChangeArrowheads="1"/>
                  </p:cNvSpPr>
                  <p:nvPr/>
                </p:nvSpPr>
                <p:spPr bwMode="gray">
                  <a:xfrm>
                    <a:off x="3294960" y="2716884"/>
                    <a:ext cx="1819274" cy="3405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70" name="Rectangle 10"/>
                  <p:cNvSpPr>
                    <a:spLocks noChangeArrowheads="1"/>
                  </p:cNvSpPr>
                  <p:nvPr/>
                </p:nvSpPr>
                <p:spPr bwMode="gray">
                  <a:xfrm>
                    <a:off x="3263901" y="3710722"/>
                    <a:ext cx="1819275" cy="41070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71" name="Rectangle 11"/>
                  <p:cNvSpPr>
                    <a:spLocks noChangeArrowheads="1"/>
                  </p:cNvSpPr>
                  <p:nvPr/>
                </p:nvSpPr>
                <p:spPr bwMode="gray">
                  <a:xfrm>
                    <a:off x="3307438" y="3631922"/>
                    <a:ext cx="1616074" cy="448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eaLnBrk="1" hangingPunct="1">
                      <a:buFont typeface="Arial" charset="0"/>
                      <a:buChar char="•"/>
                    </a:pPr>
                    <a:r>
                      <a:rPr lang="ru-RU" altLang="ru-RU" sz="1400" dirty="0">
                        <a:solidFill>
                          <a:srgbClr val="080808"/>
                        </a:solidFill>
                      </a:rPr>
                      <a:t>Учись учиться</a:t>
                    </a:r>
                  </a:p>
                  <a:p>
                    <a:pPr eaLnBrk="1" hangingPunct="1">
                      <a:buFont typeface="Arial" charset="0"/>
                      <a:buChar char="•"/>
                    </a:pPr>
                    <a:r>
                      <a:rPr lang="ru-RU" altLang="ru-RU" sz="1400" dirty="0">
                        <a:solidFill>
                          <a:srgbClr val="080808"/>
                        </a:solidFill>
                      </a:rPr>
                      <a:t>Территория детства</a:t>
                    </a:r>
                  </a:p>
                </p:txBody>
              </p:sp>
              <p:sp>
                <p:nvSpPr>
                  <p:cNvPr id="72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3263900" y="2090736"/>
                    <a:ext cx="1819274" cy="678714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 wrap="none" anchor="ctr">
                    <a:flatTx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73" name="Rectangle 32"/>
                  <p:cNvSpPr>
                    <a:spLocks noChangeArrowheads="1"/>
                  </p:cNvSpPr>
                  <p:nvPr/>
                </p:nvSpPr>
                <p:spPr bwMode="gray">
                  <a:xfrm>
                    <a:off x="3263900" y="3197531"/>
                    <a:ext cx="1819274" cy="40158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 wrap="none" anchor="ctr">
                    <a:flatTx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algn="r" eaLnBrk="1" hangingPunct="1"/>
                    <a:endParaRPr lang="ru-RU" altLang="ru-RU"/>
                  </a:p>
                </p:txBody>
              </p:sp>
            </p:grpSp>
            <p:sp>
              <p:nvSpPr>
                <p:cNvPr id="68" name="Rectangle 54"/>
                <p:cNvSpPr>
                  <a:spLocks noChangeArrowheads="1"/>
                </p:cNvSpPr>
                <p:nvPr/>
              </p:nvSpPr>
              <p:spPr bwMode="white">
                <a:xfrm>
                  <a:off x="2424930" y="2724351"/>
                  <a:ext cx="1830193" cy="339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600" b="1" dirty="0">
                      <a:solidFill>
                        <a:srgbClr val="FEFFFF"/>
                      </a:solidFill>
                    </a:rPr>
                    <a:t>Внеурочная деятельность</a:t>
                  </a:r>
                  <a:r>
                    <a:rPr lang="ru-RU" altLang="ru-RU" sz="1600" b="1" dirty="0" smtClean="0">
                      <a:solidFill>
                        <a:srgbClr val="FEFFFF"/>
                      </a:solidFill>
                    </a:rPr>
                    <a:t>.</a:t>
                  </a:r>
                  <a:endParaRPr lang="ru-RU" altLang="ru-RU" sz="1600" b="1" dirty="0">
                    <a:solidFill>
                      <a:srgbClr val="FEFFFF"/>
                    </a:solidFill>
                  </a:endParaRPr>
                </a:p>
              </p:txBody>
            </p:sp>
          </p:grpSp>
          <p:sp>
            <p:nvSpPr>
              <p:cNvPr id="66" name="Rectangle 54"/>
              <p:cNvSpPr>
                <a:spLocks noChangeArrowheads="1"/>
              </p:cNvSpPr>
              <p:nvPr/>
            </p:nvSpPr>
            <p:spPr bwMode="white">
              <a:xfrm>
                <a:off x="1909380" y="1361536"/>
                <a:ext cx="2399317" cy="1205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solidFill>
                      <a:srgbClr val="FEFFFF"/>
                    </a:solidFill>
                  </a:rPr>
                  <a:t>Модули </a:t>
                </a:r>
                <a:r>
                  <a:rPr lang="ru-RU" altLang="ru-RU" sz="1600" b="1" dirty="0" err="1">
                    <a:solidFill>
                      <a:srgbClr val="FEFFFF"/>
                    </a:solidFill>
                  </a:rPr>
                  <a:t>агробиснес</a:t>
                </a:r>
                <a:r>
                  <a:rPr lang="ru-RU" altLang="ru-RU" sz="1600" b="1" dirty="0">
                    <a:solidFill>
                      <a:srgbClr val="FEFFFF"/>
                    </a:solidFill>
                  </a:rPr>
                  <a:t>- направленности в рабочих программах </a:t>
                </a:r>
              </a:p>
              <a:p>
                <a:pPr algn="ctr" eaLnBrk="1" hangingPunct="1"/>
                <a:endParaRPr lang="ru-RU" altLang="ru-RU" sz="700" b="1" dirty="0" smtClean="0"/>
              </a:p>
              <a:p>
                <a:pPr algn="ctr" eaLnBrk="1" hangingPunct="1"/>
                <a:r>
                  <a:rPr lang="ru-RU" altLang="ru-RU" sz="1600" b="1" dirty="0" smtClean="0"/>
                  <a:t>учебных  </a:t>
                </a:r>
                <a:r>
                  <a:rPr lang="ru-RU" altLang="ru-RU" sz="1600" b="1" dirty="0"/>
                  <a:t>предметов</a:t>
                </a:r>
                <a:endParaRPr lang="en-US" altLang="ru-RU" sz="1600" b="1" dirty="0"/>
              </a:p>
            </p:txBody>
          </p:sp>
        </p:grpSp>
        <p:sp>
          <p:nvSpPr>
            <p:cNvPr id="64" name="Левая фигурная скобка 63"/>
            <p:cNvSpPr>
              <a:spLocks/>
            </p:cNvSpPr>
            <p:nvPr/>
          </p:nvSpPr>
          <p:spPr bwMode="auto">
            <a:xfrm>
              <a:off x="1500166" y="1142985"/>
              <a:ext cx="500066" cy="2744991"/>
            </a:xfrm>
            <a:prstGeom prst="leftBrace">
              <a:avLst>
                <a:gd name="adj1" fmla="val 82005"/>
                <a:gd name="adj2" fmla="val 4577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 eaLnBrk="1" hangingPunct="1"/>
              <a:endParaRPr lang="ru-RU" altLang="ru-RU"/>
            </a:p>
          </p:txBody>
        </p:sp>
      </p:grpSp>
      <p:grpSp>
        <p:nvGrpSpPr>
          <p:cNvPr id="52" name="Группа 51"/>
          <p:cNvGrpSpPr>
            <a:grpSpLocks/>
          </p:cNvGrpSpPr>
          <p:nvPr/>
        </p:nvGrpSpPr>
        <p:grpSpPr bwMode="auto">
          <a:xfrm>
            <a:off x="5214942" y="3879484"/>
            <a:ext cx="3429024" cy="1192590"/>
            <a:chOff x="5215512" y="3354885"/>
            <a:chExt cx="3077167" cy="941626"/>
          </a:xfrm>
        </p:grpSpPr>
        <p:grpSp>
          <p:nvGrpSpPr>
            <p:cNvPr id="53" name="Группа 52"/>
            <p:cNvGrpSpPr>
              <a:grpSpLocks/>
            </p:cNvGrpSpPr>
            <p:nvPr/>
          </p:nvGrpSpPr>
          <p:grpSpPr bwMode="auto">
            <a:xfrm>
              <a:off x="5429789" y="3354885"/>
              <a:ext cx="2862890" cy="941626"/>
              <a:chOff x="5429788" y="3426323"/>
              <a:chExt cx="2862890" cy="941626"/>
            </a:xfrm>
          </p:grpSpPr>
          <p:grpSp>
            <p:nvGrpSpPr>
              <p:cNvPr id="55" name="Группа 54"/>
              <p:cNvGrpSpPr>
                <a:grpSpLocks/>
              </p:cNvGrpSpPr>
              <p:nvPr/>
            </p:nvGrpSpPr>
            <p:grpSpPr bwMode="auto">
              <a:xfrm>
                <a:off x="5429788" y="3500438"/>
                <a:ext cx="2856990" cy="321054"/>
                <a:chOff x="5769313" y="2095500"/>
                <a:chExt cx="1815186" cy="321054"/>
              </a:xfrm>
            </p:grpSpPr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4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62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9313" y="2096266"/>
                  <a:ext cx="176477" cy="32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56" name="Группа 55"/>
              <p:cNvGrpSpPr>
                <a:grpSpLocks/>
              </p:cNvGrpSpPr>
              <p:nvPr/>
            </p:nvGrpSpPr>
            <p:grpSpPr bwMode="auto">
              <a:xfrm>
                <a:off x="5429788" y="3928747"/>
                <a:ext cx="2862890" cy="402731"/>
                <a:chOff x="5769314" y="2095181"/>
                <a:chExt cx="1818935" cy="402731"/>
              </a:xfrm>
            </p:grpSpPr>
            <p:sp>
              <p:nvSpPr>
                <p:cNvPr id="59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5" y="2095181"/>
                  <a:ext cx="1637724" cy="402731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60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9314" y="2095306"/>
                  <a:ext cx="176477" cy="32028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57" name="TextBox 100"/>
              <p:cNvSpPr txBox="1">
                <a:spLocks noChangeArrowheads="1"/>
              </p:cNvSpPr>
              <p:nvPr/>
            </p:nvSpPr>
            <p:spPr bwMode="auto">
              <a:xfrm>
                <a:off x="5715007" y="3426323"/>
                <a:ext cx="2571767" cy="510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Times New Roman" pitchFamily="18" charset="0"/>
                    <a:cs typeface="Times New Roman" pitchFamily="18" charset="0"/>
                  </a:rPr>
                  <a:t>Азбука содержания животных</a:t>
                </a:r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101"/>
              <p:cNvSpPr txBox="1">
                <a:spLocks noChangeArrowheads="1"/>
              </p:cNvSpPr>
              <p:nvPr/>
            </p:nvSpPr>
            <p:spPr bwMode="auto">
              <a:xfrm>
                <a:off x="5715008" y="3857629"/>
                <a:ext cx="2567043" cy="51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Times New Roman" pitchFamily="18" charset="0"/>
                    <a:cs typeface="Times New Roman" pitchFamily="18" charset="0"/>
                  </a:rPr>
                  <a:t>Мир лекарственных растений</a:t>
                </a:r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Левая фигурная скобка 53"/>
            <p:cNvSpPr>
              <a:spLocks/>
            </p:cNvSpPr>
            <p:nvPr/>
          </p:nvSpPr>
          <p:spPr bwMode="auto">
            <a:xfrm>
              <a:off x="5215512" y="3357562"/>
              <a:ext cx="138094" cy="846073"/>
            </a:xfrm>
            <a:prstGeom prst="leftBrace">
              <a:avLst>
                <a:gd name="adj1" fmla="val 33797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r" eaLnBrk="1" hangingPunct="1"/>
              <a:endParaRPr lang="ru-RU" alt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500938" cy="766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>Школа юного цветовода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285720" y="428604"/>
            <a:ext cx="439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календула, настурция.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 кл.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космея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львиный зев,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3кл.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астры, бархатцы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4кл. – георгины, петуния</a:t>
            </a:r>
            <a:endParaRPr lang="ru-RU" alt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5"/>
          <p:cNvSpPr txBox="1">
            <a:spLocks noChangeArrowheads="1"/>
          </p:cNvSpPr>
          <p:nvPr/>
        </p:nvSpPr>
        <p:spPr bwMode="auto">
          <a:xfrm>
            <a:off x="1116013" y="4221163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179388" y="4952068"/>
            <a:ext cx="8964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1.Сформированное представление о специфике сельскохозяйственного труда;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2.Формирование первичного экономического мышления;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3.Первичные трудовые навыки;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4.Формирование основ проектной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7" descr="C:\Users\User\Desktop\Фото на печать\Фото1296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714620"/>
            <a:ext cx="3500462" cy="2381896"/>
          </a:xfrm>
          <a:prstGeom prst="rect">
            <a:avLst/>
          </a:prstGeom>
          <a:noFill/>
        </p:spPr>
      </p:pic>
      <p:pic>
        <p:nvPicPr>
          <p:cNvPr id="22" name="Picture 3" descr="C:\Users\User\Desktop\Новая папка\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00042"/>
            <a:ext cx="4143404" cy="2368852"/>
          </a:xfrm>
          <a:prstGeom prst="rect">
            <a:avLst/>
          </a:prstGeom>
          <a:noFill/>
        </p:spPr>
      </p:pic>
      <p:pic>
        <p:nvPicPr>
          <p:cNvPr id="23" name="Picture 4" descr="C:\Users\User\Desktop\Фото на печать\Фото1286.jpg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12" y="2000240"/>
            <a:ext cx="486811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88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gray">
          <a:xfrm>
            <a:off x="1857375" y="4786324"/>
            <a:ext cx="3143250" cy="285750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r" eaLnBrk="1" hangingPunct="1"/>
            <a:endParaRPr lang="ru-RU" altLang="ru-RU"/>
          </a:p>
        </p:txBody>
      </p:sp>
      <p:grpSp>
        <p:nvGrpSpPr>
          <p:cNvPr id="27652" name="Группа 73"/>
          <p:cNvGrpSpPr>
            <a:grpSpLocks/>
          </p:cNvGrpSpPr>
          <p:nvPr/>
        </p:nvGrpSpPr>
        <p:grpSpPr bwMode="auto">
          <a:xfrm>
            <a:off x="5357813" y="1000125"/>
            <a:ext cx="2857500" cy="357188"/>
            <a:chOff x="5768975" y="2095500"/>
            <a:chExt cx="1997075" cy="320675"/>
          </a:xfrm>
        </p:grpSpPr>
        <p:sp>
          <p:nvSpPr>
            <p:cNvPr id="27737" name="Rectangle 16"/>
            <p:cNvSpPr>
              <a:spLocks noChangeArrowheads="1"/>
            </p:cNvSpPr>
            <p:nvPr/>
          </p:nvSpPr>
          <p:spPr bwMode="gray">
            <a:xfrm>
              <a:off x="5946775" y="2095500"/>
              <a:ext cx="1819275" cy="314325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F7F7F7"/>
                </a:gs>
                <a:gs pos="100000">
                  <a:srgbClr val="EAEAEA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 algn="r" eaLnBrk="1" hangingPunct="1"/>
              <a:endParaRPr lang="ru-RU" altLang="ru-RU"/>
            </a:p>
          </p:txBody>
        </p:sp>
        <p:sp>
          <p:nvSpPr>
            <p:cNvPr id="27738" name="Rectangle 34"/>
            <p:cNvSpPr>
              <a:spLocks noChangeArrowheads="1"/>
            </p:cNvSpPr>
            <p:nvPr/>
          </p:nvSpPr>
          <p:spPr bwMode="gray">
            <a:xfrm>
              <a:off x="5768975" y="2095500"/>
              <a:ext cx="176213" cy="32067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r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7653" name="Группа 57"/>
          <p:cNvGrpSpPr>
            <a:grpSpLocks/>
          </p:cNvGrpSpPr>
          <p:nvPr/>
        </p:nvGrpSpPr>
        <p:grpSpPr bwMode="auto">
          <a:xfrm>
            <a:off x="142875" y="2285992"/>
            <a:ext cx="1428750" cy="1428750"/>
            <a:chOff x="357158" y="3143248"/>
            <a:chExt cx="1422400" cy="1260477"/>
          </a:xfrm>
        </p:grpSpPr>
        <p:grpSp>
          <p:nvGrpSpPr>
            <p:cNvPr id="27728" name="Group 2"/>
            <p:cNvGrpSpPr>
              <a:grpSpLocks/>
            </p:cNvGrpSpPr>
            <p:nvPr/>
          </p:nvGrpSpPr>
          <p:grpSpPr bwMode="auto">
            <a:xfrm>
              <a:off x="357158" y="3143248"/>
              <a:ext cx="1422400" cy="1260477"/>
              <a:chOff x="2608" y="1076"/>
              <a:chExt cx="466" cy="518"/>
            </a:xfrm>
          </p:grpSpPr>
          <p:grpSp>
            <p:nvGrpSpPr>
              <p:cNvPr id="27730" name="Group 3"/>
              <p:cNvGrpSpPr>
                <a:grpSpLocks/>
              </p:cNvGrpSpPr>
              <p:nvPr/>
            </p:nvGrpSpPr>
            <p:grpSpPr bwMode="auto">
              <a:xfrm>
                <a:off x="2608" y="1076"/>
                <a:ext cx="466" cy="518"/>
                <a:chOff x="2608" y="1076"/>
                <a:chExt cx="466" cy="518"/>
              </a:xfrm>
            </p:grpSpPr>
            <p:pic>
              <p:nvPicPr>
                <p:cNvPr id="27732" name="Picture 4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lum bright="-78000" contrast="-7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52" y="1482"/>
                  <a:ext cx="384" cy="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33" name="Picture 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08" y="1076"/>
                  <a:ext cx="466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422" name="Oval 6"/>
                <p:cNvSpPr>
                  <a:spLocks noChangeArrowheads="1"/>
                </p:cNvSpPr>
                <p:nvPr/>
              </p:nvSpPr>
              <p:spPr bwMode="gray">
                <a:xfrm>
                  <a:off x="2608" y="1076"/>
                  <a:ext cx="46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  <a:gs pos="50000">
                      <a:srgbClr val="E8BE0A">
                        <a:alpha val="55000"/>
                      </a:srgbClr>
                    </a:gs>
                    <a:gs pos="10000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pic>
            <p:nvPicPr>
              <p:cNvPr id="27731" name="Picture 7" descr="Picture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65" y="1081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729" name="Rectangle 52"/>
            <p:cNvSpPr>
              <a:spLocks noChangeArrowheads="1"/>
            </p:cNvSpPr>
            <p:nvPr/>
          </p:nvSpPr>
          <p:spPr bwMode="auto">
            <a:xfrm>
              <a:off x="357158" y="3332320"/>
              <a:ext cx="1422400" cy="7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Основное</a:t>
              </a:r>
            </a:p>
            <a:p>
              <a:pPr algn="ctr" eaLnBrk="1" hangingPunct="1"/>
              <a:r>
                <a:rPr lang="ru-RU" altLang="ru-RU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общее </a:t>
              </a:r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en-US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654" name="Группа 117"/>
          <p:cNvGrpSpPr>
            <a:grpSpLocks/>
          </p:cNvGrpSpPr>
          <p:nvPr/>
        </p:nvGrpSpPr>
        <p:grpSpPr bwMode="auto">
          <a:xfrm>
            <a:off x="5000624" y="571479"/>
            <a:ext cx="3819526" cy="2286017"/>
            <a:chOff x="5072065" y="1126813"/>
            <a:chExt cx="3819847" cy="2094891"/>
          </a:xfrm>
        </p:grpSpPr>
        <p:grpSp>
          <p:nvGrpSpPr>
            <p:cNvPr id="27713" name="Группа 105"/>
            <p:cNvGrpSpPr>
              <a:grpSpLocks/>
            </p:cNvGrpSpPr>
            <p:nvPr/>
          </p:nvGrpSpPr>
          <p:grpSpPr bwMode="auto">
            <a:xfrm>
              <a:off x="5363517" y="1158930"/>
              <a:ext cx="3528395" cy="2062774"/>
              <a:chOff x="5363516" y="1373244"/>
              <a:chExt cx="3528395" cy="2062774"/>
            </a:xfrm>
          </p:grpSpPr>
          <p:grpSp>
            <p:nvGrpSpPr>
              <p:cNvPr id="27715" name="Группа 74"/>
              <p:cNvGrpSpPr>
                <a:grpSpLocks/>
              </p:cNvGrpSpPr>
              <p:nvPr/>
            </p:nvGrpSpPr>
            <p:grpSpPr bwMode="auto">
              <a:xfrm>
                <a:off x="5363516" y="1406593"/>
                <a:ext cx="3528394" cy="700009"/>
                <a:chOff x="5727207" y="1716167"/>
                <a:chExt cx="2241762" cy="700009"/>
              </a:xfrm>
            </p:grpSpPr>
            <p:sp>
              <p:nvSpPr>
                <p:cNvPr id="27726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1781631"/>
                  <a:ext cx="2022194" cy="628194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27727" name="Rectangle 34"/>
                <p:cNvSpPr>
                  <a:spLocks noChangeArrowheads="1"/>
                </p:cNvSpPr>
                <p:nvPr/>
              </p:nvSpPr>
              <p:spPr bwMode="gray">
                <a:xfrm>
                  <a:off x="5727207" y="1716167"/>
                  <a:ext cx="217981" cy="700009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grpSp>
            <p:nvGrpSpPr>
              <p:cNvPr id="27716" name="Группа 77"/>
              <p:cNvGrpSpPr>
                <a:grpSpLocks/>
              </p:cNvGrpSpPr>
              <p:nvPr/>
            </p:nvGrpSpPr>
            <p:grpSpPr bwMode="auto">
              <a:xfrm>
                <a:off x="5429259" y="2212776"/>
                <a:ext cx="3462652" cy="326565"/>
                <a:chOff x="5768975" y="2093722"/>
                <a:chExt cx="2199992" cy="326565"/>
              </a:xfrm>
            </p:grpSpPr>
            <p:sp>
              <p:nvSpPr>
                <p:cNvPr id="27724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6" y="2093722"/>
                  <a:ext cx="2018441" cy="32656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1" hangingPunct="1"/>
                  <a:r>
                    <a:rPr lang="ru-RU" altLang="ru-RU" sz="1600">
                      <a:latin typeface="Times New Roman" pitchFamily="18" charset="0"/>
                      <a:cs typeface="Times New Roman" pitchFamily="18" charset="0"/>
                    </a:rPr>
                    <a:t>Физика. Математика</a:t>
                  </a:r>
                </a:p>
              </p:txBody>
            </p:sp>
            <p:sp>
              <p:nvSpPr>
                <p:cNvPr id="27725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grpSp>
            <p:nvGrpSpPr>
              <p:cNvPr id="27717" name="Группа 80"/>
              <p:cNvGrpSpPr>
                <a:grpSpLocks/>
              </p:cNvGrpSpPr>
              <p:nvPr/>
            </p:nvGrpSpPr>
            <p:grpSpPr bwMode="auto">
              <a:xfrm>
                <a:off x="5429255" y="2643182"/>
                <a:ext cx="3462652" cy="320675"/>
                <a:chOff x="5768975" y="2095500"/>
                <a:chExt cx="2199993" cy="320675"/>
              </a:xfrm>
            </p:grpSpPr>
            <p:sp>
              <p:nvSpPr>
                <p:cNvPr id="27722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6" y="2095501"/>
                  <a:ext cx="2022192" cy="291994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27723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27718" name="TextBox 83"/>
              <p:cNvSpPr txBox="1">
                <a:spLocks noChangeArrowheads="1"/>
              </p:cNvSpPr>
              <p:nvPr/>
            </p:nvSpPr>
            <p:spPr bwMode="auto">
              <a:xfrm>
                <a:off x="5786445" y="1373244"/>
                <a:ext cx="3024336" cy="55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>
                    <a:latin typeface="Times New Roman" pitchFamily="18" charset="0"/>
                    <a:cs typeface="Times New Roman" pitchFamily="18" charset="0"/>
                  </a:rPr>
                  <a:t>Биология. </a:t>
                </a:r>
              </a:p>
              <a:p>
                <a:pPr eaLnBrk="1" hangingPunct="1"/>
                <a:r>
                  <a:rPr lang="ru-RU" altLang="ru-RU" sz="1600" dirty="0">
                    <a:latin typeface="Times New Roman" pitchFamily="18" charset="0"/>
                    <a:cs typeface="Times New Roman" pitchFamily="18" charset="0"/>
                  </a:rPr>
                  <a:t>География Иркутской области</a:t>
                </a:r>
              </a:p>
            </p:txBody>
          </p:sp>
          <p:sp>
            <p:nvSpPr>
              <p:cNvPr id="27719" name="TextBox 84"/>
              <p:cNvSpPr txBox="1">
                <a:spLocks noChangeArrowheads="1"/>
              </p:cNvSpPr>
              <p:nvPr/>
            </p:nvSpPr>
            <p:spPr bwMode="auto">
              <a:xfrm>
                <a:off x="5786445" y="1831397"/>
                <a:ext cx="2888869" cy="31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>
                    <a:latin typeface="Times New Roman" pitchFamily="18" charset="0"/>
                    <a:cs typeface="Times New Roman" pitchFamily="18" charset="0"/>
                  </a:rPr>
                  <a:t>Технология. ОБЖ</a:t>
                </a:r>
              </a:p>
            </p:txBody>
          </p:sp>
          <p:sp>
            <p:nvSpPr>
              <p:cNvPr id="27720" name="TextBox 86"/>
              <p:cNvSpPr txBox="1">
                <a:spLocks noChangeArrowheads="1"/>
              </p:cNvSpPr>
              <p:nvPr/>
            </p:nvSpPr>
            <p:spPr bwMode="auto">
              <a:xfrm>
                <a:off x="5715007" y="2571745"/>
                <a:ext cx="3104893" cy="338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21" name="TextBox 99"/>
              <p:cNvSpPr txBox="1">
                <a:spLocks noChangeArrowheads="1"/>
              </p:cNvSpPr>
              <p:nvPr/>
            </p:nvSpPr>
            <p:spPr bwMode="auto">
              <a:xfrm>
                <a:off x="5715008" y="3000371"/>
                <a:ext cx="1714512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714" name="Левая фигурная скобка 112"/>
            <p:cNvSpPr>
              <a:spLocks/>
            </p:cNvSpPr>
            <p:nvPr/>
          </p:nvSpPr>
          <p:spPr bwMode="auto">
            <a:xfrm>
              <a:off x="5072065" y="1126813"/>
              <a:ext cx="285779" cy="1630034"/>
            </a:xfrm>
            <a:prstGeom prst="leftBrace">
              <a:avLst>
                <a:gd name="adj1" fmla="val 33803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7655" name="Группа 116"/>
          <p:cNvGrpSpPr>
            <a:grpSpLocks/>
          </p:cNvGrpSpPr>
          <p:nvPr/>
        </p:nvGrpSpPr>
        <p:grpSpPr bwMode="auto">
          <a:xfrm>
            <a:off x="1571625" y="714356"/>
            <a:ext cx="3429000" cy="4860596"/>
            <a:chOff x="1500166" y="1142985"/>
            <a:chExt cx="3429025" cy="4346249"/>
          </a:xfrm>
        </p:grpSpPr>
        <p:grpSp>
          <p:nvGrpSpPr>
            <p:cNvPr id="27698" name="Группа 71"/>
            <p:cNvGrpSpPr>
              <a:grpSpLocks/>
            </p:cNvGrpSpPr>
            <p:nvPr/>
          </p:nvGrpSpPr>
          <p:grpSpPr bwMode="auto">
            <a:xfrm>
              <a:off x="1785918" y="1142985"/>
              <a:ext cx="3143273" cy="2405689"/>
              <a:chOff x="1795127" y="1361536"/>
              <a:chExt cx="2513572" cy="2263013"/>
            </a:xfrm>
          </p:grpSpPr>
          <p:grpSp>
            <p:nvGrpSpPr>
              <p:cNvPr id="27700" name="Группа 62"/>
              <p:cNvGrpSpPr>
                <a:grpSpLocks/>
              </p:cNvGrpSpPr>
              <p:nvPr/>
            </p:nvGrpSpPr>
            <p:grpSpPr bwMode="auto">
              <a:xfrm>
                <a:off x="1795127" y="1428734"/>
                <a:ext cx="2513572" cy="2195815"/>
                <a:chOff x="2381393" y="1428734"/>
                <a:chExt cx="1917346" cy="2195815"/>
              </a:xfrm>
            </p:grpSpPr>
            <p:grpSp>
              <p:nvGrpSpPr>
                <p:cNvPr id="27706" name="Группа 58"/>
                <p:cNvGrpSpPr>
                  <a:grpSpLocks/>
                </p:cNvGrpSpPr>
                <p:nvPr/>
              </p:nvGrpSpPr>
              <p:grpSpPr bwMode="auto">
                <a:xfrm>
                  <a:off x="2381393" y="1428734"/>
                  <a:ext cx="1917346" cy="2195815"/>
                  <a:chOff x="3176749" y="2090737"/>
                  <a:chExt cx="1917346" cy="1842411"/>
                </a:xfrm>
              </p:grpSpPr>
              <p:sp>
                <p:nvSpPr>
                  <p:cNvPr id="27707" name="Rectangle 8"/>
                  <p:cNvSpPr>
                    <a:spLocks noChangeArrowheads="1"/>
                  </p:cNvSpPr>
                  <p:nvPr/>
                </p:nvSpPr>
                <p:spPr bwMode="gray">
                  <a:xfrm>
                    <a:off x="3176749" y="2614466"/>
                    <a:ext cx="1906427" cy="21094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7708" name="Rectangle 10"/>
                  <p:cNvSpPr>
                    <a:spLocks noChangeArrowheads="1"/>
                  </p:cNvSpPr>
                  <p:nvPr/>
                </p:nvSpPr>
                <p:spPr bwMode="gray">
                  <a:xfrm>
                    <a:off x="3176749" y="3764438"/>
                    <a:ext cx="1917345" cy="16871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7710" name="Rectangle 31"/>
                  <p:cNvSpPr>
                    <a:spLocks noChangeArrowheads="1"/>
                  </p:cNvSpPr>
                  <p:nvPr/>
                </p:nvSpPr>
                <p:spPr bwMode="gray">
                  <a:xfrm>
                    <a:off x="3176750" y="2090737"/>
                    <a:ext cx="1906427" cy="562223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sp>
                <p:nvSpPr>
                  <p:cNvPr id="27711" name="Rectangle 32"/>
                  <p:cNvSpPr>
                    <a:spLocks noChangeArrowheads="1"/>
                  </p:cNvSpPr>
                  <p:nvPr/>
                </p:nvSpPr>
                <p:spPr bwMode="gray">
                  <a:xfrm>
                    <a:off x="3176749" y="3237063"/>
                    <a:ext cx="1917346" cy="58011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chemeClr val="folHlink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</p:grpSp>
            <p:sp>
              <p:nvSpPr>
                <p:cNvPr id="27703" name="Rectangle 54"/>
                <p:cNvSpPr>
                  <a:spLocks noChangeArrowheads="1"/>
                </p:cNvSpPr>
                <p:nvPr/>
              </p:nvSpPr>
              <p:spPr bwMode="white">
                <a:xfrm>
                  <a:off x="2381393" y="2865850"/>
                  <a:ext cx="1830194" cy="460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400" b="1" dirty="0">
                      <a:solidFill>
                        <a:srgbClr val="FEFFFF"/>
                      </a:solidFill>
                    </a:rPr>
                    <a:t>Профориентационная подготовка. Элективные курсы</a:t>
                  </a:r>
                  <a:endParaRPr lang="en-US" altLang="ru-RU" sz="1400" b="1" dirty="0">
                    <a:solidFill>
                      <a:srgbClr val="FEFFFF"/>
                    </a:solidFill>
                  </a:endParaRPr>
                </a:p>
              </p:txBody>
            </p:sp>
          </p:grpSp>
          <p:sp>
            <p:nvSpPr>
              <p:cNvPr id="27701" name="Rectangle 54"/>
              <p:cNvSpPr>
                <a:spLocks noChangeArrowheads="1"/>
              </p:cNvSpPr>
              <p:nvPr/>
            </p:nvSpPr>
            <p:spPr bwMode="white">
              <a:xfrm>
                <a:off x="1909381" y="1361536"/>
                <a:ext cx="2399317" cy="97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600" b="1" dirty="0">
                    <a:solidFill>
                      <a:srgbClr val="FEFFFF"/>
                    </a:solidFill>
                  </a:rPr>
                  <a:t>Модули </a:t>
                </a:r>
                <a:r>
                  <a:rPr lang="ru-RU" altLang="ru-RU" sz="1600" b="1" dirty="0" err="1">
                    <a:solidFill>
                      <a:srgbClr val="FEFFFF"/>
                    </a:solidFill>
                  </a:rPr>
                  <a:t>агробиснес</a:t>
                </a:r>
                <a:r>
                  <a:rPr lang="ru-RU" altLang="ru-RU" sz="1600" b="1" dirty="0">
                    <a:solidFill>
                      <a:srgbClr val="FEFFFF"/>
                    </a:solidFill>
                  </a:rPr>
                  <a:t>- направленности в рабочих программах </a:t>
                </a:r>
              </a:p>
              <a:p>
                <a:pPr algn="ctr" eaLnBrk="1" hangingPunct="1"/>
                <a:endParaRPr lang="ru-RU" altLang="ru-RU" sz="400" b="1" dirty="0" smtClean="0"/>
              </a:p>
              <a:p>
                <a:pPr algn="ctr" eaLnBrk="1" hangingPunct="1"/>
                <a:r>
                  <a:rPr lang="ru-RU" altLang="ru-RU" sz="1600" b="1" dirty="0" smtClean="0"/>
                  <a:t>учебных  </a:t>
                </a:r>
                <a:r>
                  <a:rPr lang="ru-RU" altLang="ru-RU" sz="1600" b="1" dirty="0"/>
                  <a:t>предметов</a:t>
                </a:r>
                <a:endParaRPr lang="en-US" altLang="ru-RU" sz="1600" b="1" dirty="0"/>
              </a:p>
            </p:txBody>
          </p:sp>
        </p:grpSp>
        <p:sp>
          <p:nvSpPr>
            <p:cNvPr id="27699" name="Левая фигурная скобка 113"/>
            <p:cNvSpPr>
              <a:spLocks/>
            </p:cNvSpPr>
            <p:nvPr/>
          </p:nvSpPr>
          <p:spPr bwMode="auto">
            <a:xfrm>
              <a:off x="1500166" y="1142985"/>
              <a:ext cx="285752" cy="4346249"/>
            </a:xfrm>
            <a:prstGeom prst="leftBrace">
              <a:avLst>
                <a:gd name="adj1" fmla="val 82035"/>
                <a:gd name="adj2" fmla="val 4577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7656" name="Группа 119"/>
          <p:cNvGrpSpPr>
            <a:grpSpLocks/>
          </p:cNvGrpSpPr>
          <p:nvPr/>
        </p:nvGrpSpPr>
        <p:grpSpPr bwMode="auto">
          <a:xfrm>
            <a:off x="5072063" y="2428874"/>
            <a:ext cx="3786187" cy="1785944"/>
            <a:chOff x="5143504" y="3357562"/>
            <a:chExt cx="3786213" cy="1850922"/>
          </a:xfrm>
        </p:grpSpPr>
        <p:grpSp>
          <p:nvGrpSpPr>
            <p:cNvPr id="27684" name="Группа 106"/>
            <p:cNvGrpSpPr>
              <a:grpSpLocks/>
            </p:cNvGrpSpPr>
            <p:nvPr/>
          </p:nvGrpSpPr>
          <p:grpSpPr bwMode="auto">
            <a:xfrm>
              <a:off x="5429256" y="3357562"/>
              <a:ext cx="3500461" cy="1332661"/>
              <a:chOff x="5429255" y="3429000"/>
              <a:chExt cx="3500461" cy="1332661"/>
            </a:xfrm>
          </p:grpSpPr>
          <p:grpSp>
            <p:nvGrpSpPr>
              <p:cNvPr id="27686" name="Группа 90"/>
              <p:cNvGrpSpPr>
                <a:grpSpLocks/>
              </p:cNvGrpSpPr>
              <p:nvPr/>
            </p:nvGrpSpPr>
            <p:grpSpPr bwMode="auto">
              <a:xfrm>
                <a:off x="5429256" y="3500438"/>
                <a:ext cx="3429025" cy="345018"/>
                <a:chOff x="5768975" y="2095500"/>
                <a:chExt cx="2178628" cy="345018"/>
              </a:xfrm>
            </p:grpSpPr>
            <p:sp>
              <p:nvSpPr>
                <p:cNvPr id="27696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2000828" cy="345018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3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4" y="2096249"/>
                  <a:ext cx="176509" cy="32020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7687" name="Группа 93"/>
              <p:cNvGrpSpPr>
                <a:grpSpLocks/>
              </p:cNvGrpSpPr>
              <p:nvPr/>
            </p:nvGrpSpPr>
            <p:grpSpPr bwMode="auto">
              <a:xfrm>
                <a:off x="5429255" y="3928749"/>
                <a:ext cx="3429026" cy="320992"/>
                <a:chOff x="5768975" y="2095183"/>
                <a:chExt cx="2178629" cy="320992"/>
              </a:xfrm>
            </p:grpSpPr>
            <p:sp>
              <p:nvSpPr>
                <p:cNvPr id="27694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7" y="2095183"/>
                  <a:ext cx="1997077" cy="249874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6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182"/>
                  <a:ext cx="176509" cy="32021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7688" name="Группа 96"/>
              <p:cNvGrpSpPr>
                <a:grpSpLocks/>
              </p:cNvGrpSpPr>
              <p:nvPr/>
            </p:nvGrpSpPr>
            <p:grpSpPr bwMode="auto">
              <a:xfrm>
                <a:off x="5429256" y="4330397"/>
                <a:ext cx="3429077" cy="431264"/>
                <a:chOff x="5768949" y="2068203"/>
                <a:chExt cx="2178654" cy="431264"/>
              </a:xfrm>
            </p:grpSpPr>
            <p:sp>
              <p:nvSpPr>
                <p:cNvPr id="27692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1"/>
                  <a:ext cx="2000828" cy="403966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9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49" y="2068203"/>
                  <a:ext cx="181552" cy="40349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7689" name="TextBox 100"/>
              <p:cNvSpPr txBox="1">
                <a:spLocks noChangeArrowheads="1"/>
              </p:cNvSpPr>
              <p:nvPr/>
            </p:nvSpPr>
            <p:spPr bwMode="auto">
              <a:xfrm>
                <a:off x="5715007" y="3429000"/>
                <a:ext cx="3071834" cy="394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Родной край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90" name="TextBox 101"/>
              <p:cNvSpPr txBox="1">
                <a:spLocks noChangeArrowheads="1"/>
              </p:cNvSpPr>
              <p:nvPr/>
            </p:nvSpPr>
            <p:spPr bwMode="auto">
              <a:xfrm>
                <a:off x="5715007" y="3857629"/>
                <a:ext cx="3214709" cy="394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Химические секреты агронома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91" name="TextBox 102"/>
              <p:cNvSpPr txBox="1">
                <a:spLocks noChangeArrowheads="1"/>
              </p:cNvSpPr>
              <p:nvPr/>
            </p:nvSpPr>
            <p:spPr bwMode="auto">
              <a:xfrm>
                <a:off x="5715007" y="4317439"/>
                <a:ext cx="3071834" cy="35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Цветы на школьном дворе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85" name="Левая фигурная скобка 114"/>
            <p:cNvSpPr>
              <a:spLocks/>
            </p:cNvSpPr>
            <p:nvPr/>
          </p:nvSpPr>
          <p:spPr bwMode="auto">
            <a:xfrm>
              <a:off x="5143504" y="3357562"/>
              <a:ext cx="214318" cy="1850922"/>
            </a:xfrm>
            <a:prstGeom prst="leftBrace">
              <a:avLst>
                <a:gd name="adj1" fmla="val 33817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sp>
        <p:nvSpPr>
          <p:cNvPr id="27658" name="TextBox 77"/>
          <p:cNvSpPr txBox="1">
            <a:spLocks noChangeArrowheads="1"/>
          </p:cNvSpPr>
          <p:nvPr/>
        </p:nvSpPr>
        <p:spPr bwMode="auto">
          <a:xfrm>
            <a:off x="5651500" y="1947854"/>
            <a:ext cx="324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Обществознание. Литература 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gray">
          <a:xfrm>
            <a:off x="1857375" y="4143387"/>
            <a:ext cx="3143250" cy="6429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eaLnBrk="1" hangingPunct="1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Дополнительное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eaLnBrk="1" hangingPunct="1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Внеурочная деятельность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660" name="Группа 119"/>
          <p:cNvGrpSpPr>
            <a:grpSpLocks/>
          </p:cNvGrpSpPr>
          <p:nvPr/>
        </p:nvGrpSpPr>
        <p:grpSpPr bwMode="auto">
          <a:xfrm>
            <a:off x="5143531" y="4286256"/>
            <a:ext cx="3786187" cy="1428760"/>
            <a:chOff x="5143504" y="3357562"/>
            <a:chExt cx="3786213" cy="1665838"/>
          </a:xfrm>
        </p:grpSpPr>
        <p:grpSp>
          <p:nvGrpSpPr>
            <p:cNvPr id="27663" name="Группа 106"/>
            <p:cNvGrpSpPr>
              <a:grpSpLocks/>
            </p:cNvGrpSpPr>
            <p:nvPr/>
          </p:nvGrpSpPr>
          <p:grpSpPr bwMode="auto">
            <a:xfrm>
              <a:off x="5429255" y="3357562"/>
              <a:ext cx="3500462" cy="1332661"/>
              <a:chOff x="5429254" y="3429000"/>
              <a:chExt cx="3500462" cy="1332661"/>
            </a:xfrm>
          </p:grpSpPr>
          <p:grpSp>
            <p:nvGrpSpPr>
              <p:cNvPr id="27665" name="Группа 90"/>
              <p:cNvGrpSpPr>
                <a:grpSpLocks/>
              </p:cNvGrpSpPr>
              <p:nvPr/>
            </p:nvGrpSpPr>
            <p:grpSpPr bwMode="auto">
              <a:xfrm>
                <a:off x="5429256" y="3500438"/>
                <a:ext cx="3429025" cy="345018"/>
                <a:chOff x="5768975" y="2095500"/>
                <a:chExt cx="2178628" cy="345018"/>
              </a:xfrm>
            </p:grpSpPr>
            <p:sp>
              <p:nvSpPr>
                <p:cNvPr id="27675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2000828" cy="345018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122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4" y="2096247"/>
                  <a:ext cx="176509" cy="320209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8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7666" name="Группа 93"/>
              <p:cNvGrpSpPr>
                <a:grpSpLocks/>
              </p:cNvGrpSpPr>
              <p:nvPr/>
            </p:nvGrpSpPr>
            <p:grpSpPr bwMode="auto">
              <a:xfrm>
                <a:off x="5429256" y="3928748"/>
                <a:ext cx="3429022" cy="320208"/>
                <a:chOff x="5768977" y="2095182"/>
                <a:chExt cx="2178627" cy="320208"/>
              </a:xfrm>
            </p:grpSpPr>
            <p:sp>
              <p:nvSpPr>
                <p:cNvPr id="27673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7" y="2095183"/>
                  <a:ext cx="1997077" cy="249873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119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7" y="2095182"/>
                  <a:ext cx="176509" cy="32020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8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7667" name="Группа 96"/>
              <p:cNvGrpSpPr>
                <a:grpSpLocks/>
              </p:cNvGrpSpPr>
              <p:nvPr/>
            </p:nvGrpSpPr>
            <p:grpSpPr bwMode="auto">
              <a:xfrm>
                <a:off x="5429254" y="4332488"/>
                <a:ext cx="3429025" cy="429173"/>
                <a:chOff x="5768974" y="2070294"/>
                <a:chExt cx="2178628" cy="429173"/>
              </a:xfrm>
            </p:grpSpPr>
            <p:sp>
              <p:nvSpPr>
                <p:cNvPr id="27671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4" y="2095501"/>
                  <a:ext cx="2000828" cy="403966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117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4" y="2070294"/>
                  <a:ext cx="181552" cy="32020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68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7668" name="TextBox 106"/>
              <p:cNvSpPr txBox="1">
                <a:spLocks noChangeArrowheads="1"/>
              </p:cNvSpPr>
              <p:nvPr/>
            </p:nvSpPr>
            <p:spPr bwMode="auto">
              <a:xfrm>
                <a:off x="5715007" y="3429000"/>
                <a:ext cx="3071834" cy="358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Умелые руки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9" name="TextBox 109"/>
              <p:cNvSpPr txBox="1">
                <a:spLocks noChangeArrowheads="1"/>
              </p:cNvSpPr>
              <p:nvPr/>
            </p:nvSpPr>
            <p:spPr bwMode="auto">
              <a:xfrm>
                <a:off x="5715007" y="3857629"/>
                <a:ext cx="3214709" cy="394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Физика вокруг нас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0" name="TextBox 110"/>
              <p:cNvSpPr txBox="1">
                <a:spLocks noChangeArrowheads="1"/>
              </p:cNvSpPr>
              <p:nvPr/>
            </p:nvSpPr>
            <p:spPr bwMode="auto">
              <a:xfrm>
                <a:off x="5715007" y="4319531"/>
                <a:ext cx="3071834" cy="358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Исследовательская работа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64" name="Левая фигурная скобка 96"/>
            <p:cNvSpPr>
              <a:spLocks/>
            </p:cNvSpPr>
            <p:nvPr/>
          </p:nvSpPr>
          <p:spPr bwMode="auto">
            <a:xfrm>
              <a:off x="5143504" y="3357562"/>
              <a:ext cx="285727" cy="1665838"/>
            </a:xfrm>
            <a:prstGeom prst="leftBrace">
              <a:avLst>
                <a:gd name="adj1" fmla="val 33817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sp>
        <p:nvSpPr>
          <p:cNvPr id="37903" name="Rectangle 57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78867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 smtClean="0">
                <a:solidFill>
                  <a:srgbClr val="FF0000"/>
                </a:solidFill>
              </a:rPr>
              <a:t>Уровень основного общего образования</a:t>
            </a:r>
            <a:endParaRPr lang="en-US" alt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gray">
          <a:xfrm>
            <a:off x="5637685" y="3806033"/>
            <a:ext cx="3149157" cy="389784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gray">
          <a:xfrm>
            <a:off x="5357839" y="3825484"/>
            <a:ext cx="285750" cy="3893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 eaLnBrk="1" hangingPunct="1">
              <a:defRPr/>
            </a:pPr>
            <a:endParaRPr lang="ru-RU">
              <a:cs typeface="+mn-cs"/>
            </a:endParaRPr>
          </a:p>
        </p:txBody>
      </p:sp>
      <p:sp>
        <p:nvSpPr>
          <p:cNvPr id="91" name="TextBox 102"/>
          <p:cNvSpPr txBox="1">
            <a:spLocks noChangeArrowheads="1"/>
          </p:cNvSpPr>
          <p:nvPr/>
        </p:nvSpPr>
        <p:spPr bwMode="auto">
          <a:xfrm>
            <a:off x="5643590" y="3812981"/>
            <a:ext cx="3071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Твоя профессиональная карьера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6"/>
          <p:cNvSpPr>
            <a:spLocks noChangeArrowheads="1"/>
          </p:cNvSpPr>
          <p:nvPr/>
        </p:nvSpPr>
        <p:spPr bwMode="gray">
          <a:xfrm>
            <a:off x="5709102" y="5439971"/>
            <a:ext cx="3149157" cy="3464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rgbClr val="F7F7F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r" eaLnBrk="1" hangingPunct="1"/>
            <a:endParaRPr lang="ru-RU" altLang="ru-RU"/>
          </a:p>
        </p:txBody>
      </p:sp>
      <p:sp>
        <p:nvSpPr>
          <p:cNvPr id="94" name="Rectangle 34"/>
          <p:cNvSpPr>
            <a:spLocks noChangeArrowheads="1"/>
          </p:cNvSpPr>
          <p:nvPr/>
        </p:nvSpPr>
        <p:spPr bwMode="gray">
          <a:xfrm>
            <a:off x="5429256" y="5440377"/>
            <a:ext cx="285750" cy="27463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r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r" eaLnBrk="1" hangingPunct="1">
              <a:defRPr/>
            </a:pPr>
            <a:endParaRPr lang="ru-RU">
              <a:cs typeface="+mn-cs"/>
            </a:endParaRPr>
          </a:p>
        </p:txBody>
      </p: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5715007" y="5429264"/>
            <a:ext cx="3071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Социальные практики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0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286625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Школа юного овощевода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4897438" cy="215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Исследовательская деятельность по выращиванию экологически чистых овощей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Проектная деятельность по выращиванию разных сортов томатов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Летняя трудовая практика</a:t>
            </a:r>
            <a:r>
              <a:rPr lang="ru-RU" sz="1400" dirty="0" smtClean="0">
                <a:latin typeface="Arial" charset="0"/>
              </a:rPr>
              <a:t/>
            </a:r>
            <a:br>
              <a:rPr lang="ru-RU" sz="1400" dirty="0" smtClean="0">
                <a:latin typeface="Arial" charset="0"/>
              </a:rPr>
            </a:br>
            <a:endParaRPr lang="ru-RU" sz="1400" dirty="0" smtClean="0">
              <a:latin typeface="Arial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79613" y="37163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27088" y="39338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27088" y="37163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250825" y="4786322"/>
            <a:ext cx="8353425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Готовность к выбору профессии, специальности;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Сформированный комплекс компетенций в сфере сельскохозяйственного производства,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образования;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–опытном участке;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Знакомство с основами экономики и ведение бизнеса;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Реализация ученических проектов;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ser\Desktop\Летняя практика 2016\!DSCN3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4172349" cy="4028628"/>
          </a:xfrm>
          <a:prstGeom prst="rect">
            <a:avLst/>
          </a:prstGeom>
          <a:noFill/>
        </p:spPr>
      </p:pic>
      <p:pic>
        <p:nvPicPr>
          <p:cNvPr id="15" name="Picture 2" descr="C:\Users\User\Desktop\Летняя практика 2016\!DSCN3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3847493" cy="22426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Группа 57"/>
          <p:cNvGrpSpPr>
            <a:grpSpLocks/>
          </p:cNvGrpSpPr>
          <p:nvPr/>
        </p:nvGrpSpPr>
        <p:grpSpPr bwMode="auto">
          <a:xfrm>
            <a:off x="142875" y="2786063"/>
            <a:ext cx="1428750" cy="1428750"/>
            <a:chOff x="357158" y="3143248"/>
            <a:chExt cx="1422400" cy="1260477"/>
          </a:xfrm>
        </p:grpSpPr>
        <p:grpSp>
          <p:nvGrpSpPr>
            <p:cNvPr id="29765" name="Group 2"/>
            <p:cNvGrpSpPr>
              <a:grpSpLocks/>
            </p:cNvGrpSpPr>
            <p:nvPr/>
          </p:nvGrpSpPr>
          <p:grpSpPr bwMode="auto">
            <a:xfrm>
              <a:off x="357158" y="3143248"/>
              <a:ext cx="1422400" cy="1260477"/>
              <a:chOff x="2608" y="1076"/>
              <a:chExt cx="466" cy="518"/>
            </a:xfrm>
          </p:grpSpPr>
          <p:grpSp>
            <p:nvGrpSpPr>
              <p:cNvPr id="29767" name="Group 3"/>
              <p:cNvGrpSpPr>
                <a:grpSpLocks/>
              </p:cNvGrpSpPr>
              <p:nvPr/>
            </p:nvGrpSpPr>
            <p:grpSpPr bwMode="auto">
              <a:xfrm>
                <a:off x="2608" y="1076"/>
                <a:ext cx="466" cy="518"/>
                <a:chOff x="2608" y="1076"/>
                <a:chExt cx="466" cy="518"/>
              </a:xfrm>
            </p:grpSpPr>
            <p:pic>
              <p:nvPicPr>
                <p:cNvPr id="29769" name="Picture 4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lum bright="-78000" contrast="-7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52" y="1482"/>
                  <a:ext cx="384" cy="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70" name="Picture 5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608" y="1076"/>
                  <a:ext cx="466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422" name="Oval 6"/>
                <p:cNvSpPr>
                  <a:spLocks noChangeArrowheads="1"/>
                </p:cNvSpPr>
                <p:nvPr/>
              </p:nvSpPr>
              <p:spPr bwMode="gray">
                <a:xfrm>
                  <a:off x="2608" y="1076"/>
                  <a:ext cx="46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  <a:gs pos="50000">
                      <a:srgbClr val="E8BE0A">
                        <a:alpha val="55000"/>
                      </a:srgbClr>
                    </a:gs>
                    <a:gs pos="100000">
                      <a:srgbClr val="E8BE0A">
                        <a:gamma/>
                        <a:shade val="4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pic>
            <p:nvPicPr>
              <p:cNvPr id="29768" name="Picture 7" descr="Picture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65" y="1081"/>
                <a:ext cx="35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66" name="Rectangle 52"/>
            <p:cNvSpPr>
              <a:spLocks noChangeArrowheads="1"/>
            </p:cNvSpPr>
            <p:nvPr/>
          </p:nvSpPr>
          <p:spPr bwMode="auto">
            <a:xfrm>
              <a:off x="357158" y="3332320"/>
              <a:ext cx="1422400" cy="73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Среднее общее образование</a:t>
              </a:r>
              <a:endParaRPr lang="en-US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701" name="Rectangle 55"/>
          <p:cNvSpPr>
            <a:spLocks noChangeArrowheads="1"/>
          </p:cNvSpPr>
          <p:nvPr/>
        </p:nvSpPr>
        <p:spPr bwMode="white">
          <a:xfrm>
            <a:off x="3390900" y="3486150"/>
            <a:ext cx="155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1600">
                <a:solidFill>
                  <a:srgbClr val="FEFFFF"/>
                </a:solidFill>
              </a:rPr>
              <a:t>Text in here</a:t>
            </a:r>
          </a:p>
        </p:txBody>
      </p:sp>
      <p:sp>
        <p:nvSpPr>
          <p:cNvPr id="40966" name="Rectangle 57"/>
          <p:cNvSpPr>
            <a:spLocks noGrp="1" noChangeArrowheads="1"/>
          </p:cNvSpPr>
          <p:nvPr>
            <p:ph type="title"/>
          </p:nvPr>
        </p:nvSpPr>
        <p:spPr>
          <a:xfrm>
            <a:off x="993775" y="161925"/>
            <a:ext cx="78486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FF0000"/>
                </a:solidFill>
              </a:rPr>
              <a:t>Уровень среднего общего образования</a:t>
            </a:r>
            <a:endParaRPr lang="en-US" altLang="ru-RU" sz="2800" dirty="0" smtClean="0">
              <a:solidFill>
                <a:srgbClr val="FF0000"/>
              </a:solidFill>
            </a:endParaRPr>
          </a:p>
        </p:txBody>
      </p:sp>
      <p:grpSp>
        <p:nvGrpSpPr>
          <p:cNvPr id="29704" name="Группа 116"/>
          <p:cNvGrpSpPr>
            <a:grpSpLocks/>
          </p:cNvGrpSpPr>
          <p:nvPr/>
        </p:nvGrpSpPr>
        <p:grpSpPr bwMode="auto">
          <a:xfrm>
            <a:off x="1500188" y="1000125"/>
            <a:ext cx="3500440" cy="4500577"/>
            <a:chOff x="1500166" y="1142983"/>
            <a:chExt cx="3500496" cy="5153225"/>
          </a:xfrm>
        </p:grpSpPr>
        <p:grpSp>
          <p:nvGrpSpPr>
            <p:cNvPr id="29729" name="Группа 71"/>
            <p:cNvGrpSpPr>
              <a:grpSpLocks/>
            </p:cNvGrpSpPr>
            <p:nvPr/>
          </p:nvGrpSpPr>
          <p:grpSpPr bwMode="auto">
            <a:xfrm>
              <a:off x="1857356" y="1214422"/>
              <a:ext cx="3143306" cy="5081786"/>
              <a:chOff x="1852254" y="1428736"/>
              <a:chExt cx="2513598" cy="4780397"/>
            </a:xfrm>
          </p:grpSpPr>
          <p:grpSp>
            <p:nvGrpSpPr>
              <p:cNvPr id="29731" name="Группа 62"/>
              <p:cNvGrpSpPr>
                <a:grpSpLocks/>
              </p:cNvGrpSpPr>
              <p:nvPr/>
            </p:nvGrpSpPr>
            <p:grpSpPr bwMode="auto">
              <a:xfrm>
                <a:off x="1852254" y="1428736"/>
                <a:ext cx="2513598" cy="4780397"/>
                <a:chOff x="2424968" y="1428736"/>
                <a:chExt cx="1917365" cy="4780397"/>
              </a:xfrm>
            </p:grpSpPr>
            <p:grpSp>
              <p:nvGrpSpPr>
                <p:cNvPr id="29733" name="Группа 61"/>
                <p:cNvGrpSpPr>
                  <a:grpSpLocks/>
                </p:cNvGrpSpPr>
                <p:nvPr/>
              </p:nvGrpSpPr>
              <p:grpSpPr bwMode="auto">
                <a:xfrm>
                  <a:off x="2468544" y="1428736"/>
                  <a:ext cx="1834085" cy="4780397"/>
                  <a:chOff x="2468544" y="1428736"/>
                  <a:chExt cx="1834085" cy="4780397"/>
                </a:xfrm>
              </p:grpSpPr>
              <p:sp>
                <p:nvSpPr>
                  <p:cNvPr id="29736" name="Rectangle 12"/>
                  <p:cNvSpPr>
                    <a:spLocks noChangeArrowheads="1"/>
                  </p:cNvSpPr>
                  <p:nvPr/>
                </p:nvSpPr>
                <p:spPr bwMode="gray">
                  <a:xfrm>
                    <a:off x="2472437" y="5901960"/>
                    <a:ext cx="1830192" cy="30717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8F8F8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r"/>
                  </a:scene3d>
                  <a:sp3d extrusionH="430200" prstMaterial="legacyPlastic">
                    <a:bevelT w="13500" h="13500" prst="angle"/>
                    <a:bevelB w="13500" h="13500" prst="angle"/>
                    <a:extrusionClr>
                      <a:srgbClr val="F8F8F8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algn="r" eaLnBrk="1" hangingPunct="1"/>
                    <a:endParaRPr lang="ru-RU" altLang="ru-RU"/>
                  </a:p>
                </p:txBody>
              </p:sp>
              <p:grpSp>
                <p:nvGrpSpPr>
                  <p:cNvPr id="29737" name="Группа 58"/>
                  <p:cNvGrpSpPr>
                    <a:grpSpLocks/>
                  </p:cNvGrpSpPr>
                  <p:nvPr/>
                </p:nvGrpSpPr>
                <p:grpSpPr bwMode="auto">
                  <a:xfrm>
                    <a:off x="2468544" y="1428736"/>
                    <a:ext cx="1824039" cy="4473224"/>
                    <a:chOff x="3263900" y="2090738"/>
                    <a:chExt cx="1824039" cy="3753282"/>
                  </a:xfrm>
                </p:grpSpPr>
                <p:sp>
                  <p:nvSpPr>
                    <p:cNvPr id="29738" name="Rectangle 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268664" y="2428875"/>
                      <a:ext cx="1819275" cy="63845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8F8F8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PerspectiveTop"/>
                      <a:lightRig rig="legacyFlat3" dir="r"/>
                    </a:scene3d>
                    <a:sp3d extrusionH="430200" prstMaterial="legacyPlastic">
                      <a:bevelT w="13500" h="13500" prst="angle"/>
                      <a:bevelB w="13500" h="13500" prst="angle"/>
                      <a:extrusionClr>
                        <a:srgbClr val="F8F8F8"/>
                      </a:extrusionClr>
                    </a:sp3d>
                  </p:spPr>
                  <p:txBody>
                    <a:bodyPr wrap="none" anchor="ctr">
                      <a:flatTx/>
                    </a:bodyPr>
                    <a:lstStyle/>
                    <a:p>
                      <a:pPr algn="r" eaLnBrk="1" hangingPunct="1"/>
                      <a:endParaRPr lang="ru-RU" altLang="ru-RU"/>
                    </a:p>
                  </p:txBody>
                </p:sp>
                <p:sp>
                  <p:nvSpPr>
                    <p:cNvPr id="29740" name="Rectangle 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263900" y="4403393"/>
                      <a:ext cx="1819275" cy="21343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8F8F8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ln w="9525">
                      <a:miter lim="800000"/>
                      <a:headEnd/>
                      <a:tailEnd/>
                    </a:ln>
                    <a:scene3d>
                      <a:camera prst="legacyPerspectiveTop"/>
                      <a:lightRig rig="legacyFlat3" dir="r"/>
                    </a:scene3d>
                    <a:sp3d extrusionH="430200" prstMaterial="legacyPlastic">
                      <a:bevelT w="13500" h="13500" prst="angle"/>
                      <a:bevelB w="13500" h="13500" prst="angle"/>
                      <a:extrusionClr>
                        <a:srgbClr val="F8F8F8"/>
                      </a:extrusionClr>
                    </a:sp3d>
                  </p:spPr>
                  <p:txBody>
                    <a:bodyPr wrap="none" anchor="ctr">
                      <a:flatTx/>
                    </a:bodyPr>
                    <a:lstStyle/>
                    <a:p>
                      <a:pPr algn="r" eaLnBrk="1" hangingPunct="1"/>
                      <a:endParaRPr lang="ru-RU" altLang="ru-RU"/>
                    </a:p>
                  </p:txBody>
                </p:sp>
                <p:sp>
                  <p:nvSpPr>
                    <p:cNvPr id="29743" name="Rectangle 3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263900" y="2090738"/>
                      <a:ext cx="1819275" cy="78290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9525">
                      <a:miter lim="800000"/>
                      <a:headEnd/>
                      <a:tailEnd/>
                    </a:ln>
                    <a:scene3d>
                      <a:camera prst="legacyPerspectiveTop"/>
                      <a:lightRig rig="legacyFlat3" dir="r"/>
                    </a:scene3d>
                    <a:sp3d extrusionH="430200" prstMaterial="legacyMetal">
                      <a:bevelT w="13500" h="13500" prst="angle"/>
                      <a:bevelB w="13500" h="13500" prst="angle"/>
                      <a:extrusionClr>
                        <a:schemeClr val="hlink"/>
                      </a:extrusionClr>
                    </a:sp3d>
                  </p:spPr>
                  <p:txBody>
                    <a:bodyPr wrap="none" anchor="ctr">
                      <a:flatTx/>
                    </a:bodyPr>
                    <a:lstStyle/>
                    <a:p>
                      <a:pPr algn="r" eaLnBrk="1" hangingPunct="1"/>
                      <a:endParaRPr lang="ru-RU" altLang="ru-RU"/>
                    </a:p>
                  </p:txBody>
                </p:sp>
                <p:sp>
                  <p:nvSpPr>
                    <p:cNvPr id="29744" name="Rectangle 3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263900" y="3670382"/>
                      <a:ext cx="1819275" cy="702502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scene3d>
                      <a:camera prst="legacyPerspectiveTop"/>
                      <a:lightRig rig="legacyFlat3" dir="r"/>
                    </a:scene3d>
                    <a:sp3d extrusionH="430200" prstMaterial="legacyMetal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</a:sp3d>
                  </p:spPr>
                  <p:txBody>
                    <a:bodyPr wrap="none" anchor="ctr">
                      <a:flatTx/>
                    </a:bodyPr>
                    <a:lstStyle/>
                    <a:p>
                      <a:pPr algn="r" eaLnBrk="1" hangingPunct="1"/>
                      <a:endParaRPr lang="ru-RU" altLang="ru-RU"/>
                    </a:p>
                  </p:txBody>
                </p:sp>
                <p:sp>
                  <p:nvSpPr>
                    <p:cNvPr id="29745" name="Rectangle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3267793" y="5244616"/>
                      <a:ext cx="1819274" cy="59940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miter lim="800000"/>
                      <a:headEnd/>
                      <a:tailEnd/>
                    </a:ln>
                    <a:scene3d>
                      <a:camera prst="legacyPerspectiveTop"/>
                      <a:lightRig rig="legacyFlat3" dir="r"/>
                    </a:scene3d>
                    <a:sp3d extrusionH="430200" prstMaterial="legacyMetal">
                      <a:bevelT w="13500" h="13500" prst="angle"/>
                      <a:bevelB w="13500" h="13500" prst="angle"/>
                      <a:extrusionClr>
                        <a:schemeClr val="accent1"/>
                      </a:extrusionClr>
                    </a:sp3d>
                  </p:spPr>
                  <p:txBody>
                    <a:bodyPr wrap="none" anchor="ctr">
                      <a:flatTx/>
                    </a:bodyPr>
                    <a:lstStyle/>
                    <a:p>
                      <a:pPr algn="r" eaLnBrk="1" hangingPunct="1"/>
                      <a:endParaRPr lang="ru-RU" altLang="ru-RU"/>
                    </a:p>
                  </p:txBody>
                </p:sp>
              </p:grpSp>
            </p:grpSp>
            <p:sp>
              <p:nvSpPr>
                <p:cNvPr id="29734" name="Rectangle 54"/>
                <p:cNvSpPr>
                  <a:spLocks noChangeArrowheads="1"/>
                </p:cNvSpPr>
                <p:nvPr/>
              </p:nvSpPr>
              <p:spPr bwMode="white">
                <a:xfrm>
                  <a:off x="2424968" y="3311382"/>
                  <a:ext cx="1743765" cy="8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ru-RU" altLang="ru-RU" sz="1600" b="1" dirty="0" smtClean="0">
                      <a:solidFill>
                        <a:srgbClr val="FEFFFF"/>
                      </a:solidFill>
                    </a:rPr>
                    <a:t>Профориентационная подготовка. Элективные курсы</a:t>
                  </a:r>
                  <a:endParaRPr lang="en-US" altLang="ru-RU" sz="1600" b="1" dirty="0">
                    <a:solidFill>
                      <a:srgbClr val="FEFFFF"/>
                    </a:solidFill>
                  </a:endParaRPr>
                </a:p>
              </p:txBody>
            </p:sp>
            <p:sp>
              <p:nvSpPr>
                <p:cNvPr id="29735" name="Rectangle 56"/>
                <p:cNvSpPr>
                  <a:spLocks noChangeArrowheads="1"/>
                </p:cNvSpPr>
                <p:nvPr/>
              </p:nvSpPr>
              <p:spPr bwMode="white">
                <a:xfrm>
                  <a:off x="2468535" y="5259018"/>
                  <a:ext cx="1873798" cy="629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6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Дополнительное образование</a:t>
                  </a:r>
                </a:p>
              </p:txBody>
            </p:sp>
          </p:grpSp>
          <p:sp>
            <p:nvSpPr>
              <p:cNvPr id="29732" name="Rectangle 54"/>
              <p:cNvSpPr>
                <a:spLocks noChangeArrowheads="1"/>
              </p:cNvSpPr>
              <p:nvPr/>
            </p:nvSpPr>
            <p:spPr bwMode="white">
              <a:xfrm>
                <a:off x="1928794" y="1428736"/>
                <a:ext cx="2286016" cy="122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ru-RU" altLang="ru-RU" sz="1600" b="1" dirty="0" smtClean="0">
                    <a:solidFill>
                      <a:srgbClr val="FEFFFF"/>
                    </a:solidFill>
                  </a:rPr>
                  <a:t>Модули </a:t>
                </a:r>
                <a:r>
                  <a:rPr lang="ru-RU" altLang="ru-RU" sz="1600" b="1" dirty="0" err="1" smtClean="0">
                    <a:solidFill>
                      <a:srgbClr val="FEFFFF"/>
                    </a:solidFill>
                  </a:rPr>
                  <a:t>агробиснес</a:t>
                </a:r>
                <a:r>
                  <a:rPr lang="ru-RU" altLang="ru-RU" sz="1600" b="1" dirty="0" smtClean="0">
                    <a:solidFill>
                      <a:srgbClr val="FEFFFF"/>
                    </a:solidFill>
                  </a:rPr>
                  <a:t>- направленности в рабочих программах </a:t>
                </a:r>
              </a:p>
              <a:p>
                <a:pPr algn="ctr" eaLnBrk="1" hangingPunct="1"/>
                <a:endParaRPr lang="ru-RU" altLang="ru-RU" sz="400" b="1" dirty="0" smtClean="0"/>
              </a:p>
              <a:p>
                <a:pPr algn="ctr" eaLnBrk="1" hangingPunct="1"/>
                <a:r>
                  <a:rPr lang="ru-RU" altLang="ru-RU" sz="1600" b="1" dirty="0" smtClean="0"/>
                  <a:t>учебных  предметов</a:t>
                </a:r>
                <a:endParaRPr lang="en-US" altLang="ru-RU" sz="1600" b="1" dirty="0">
                  <a:solidFill>
                    <a:srgbClr val="FEFFFF"/>
                  </a:solidFill>
                </a:endParaRPr>
              </a:p>
            </p:txBody>
          </p:sp>
        </p:grpSp>
        <p:sp>
          <p:nvSpPr>
            <p:cNvPr id="29730" name="Левая фигурная скобка 113"/>
            <p:cNvSpPr>
              <a:spLocks/>
            </p:cNvSpPr>
            <p:nvPr/>
          </p:nvSpPr>
          <p:spPr bwMode="auto">
            <a:xfrm>
              <a:off x="1500166" y="1142983"/>
              <a:ext cx="500066" cy="5153208"/>
            </a:xfrm>
            <a:prstGeom prst="leftBrace">
              <a:avLst>
                <a:gd name="adj1" fmla="val 82011"/>
                <a:gd name="adj2" fmla="val 4577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9705" name="Группа 119"/>
          <p:cNvGrpSpPr>
            <a:grpSpLocks/>
          </p:cNvGrpSpPr>
          <p:nvPr/>
        </p:nvGrpSpPr>
        <p:grpSpPr bwMode="auto">
          <a:xfrm>
            <a:off x="5076825" y="2997203"/>
            <a:ext cx="3281389" cy="1574805"/>
            <a:chOff x="5143504" y="3357562"/>
            <a:chExt cx="3281412" cy="1835086"/>
          </a:xfrm>
        </p:grpSpPr>
        <p:grpSp>
          <p:nvGrpSpPr>
            <p:cNvPr id="29715" name="Группа 106"/>
            <p:cNvGrpSpPr>
              <a:grpSpLocks/>
            </p:cNvGrpSpPr>
            <p:nvPr/>
          </p:nvGrpSpPr>
          <p:grpSpPr bwMode="auto">
            <a:xfrm>
              <a:off x="5429256" y="3357562"/>
              <a:ext cx="2995660" cy="1835086"/>
              <a:chOff x="5429255" y="3429000"/>
              <a:chExt cx="2995660" cy="1835086"/>
            </a:xfrm>
          </p:grpSpPr>
          <p:grpSp>
            <p:nvGrpSpPr>
              <p:cNvPr id="29717" name="Группа 90"/>
              <p:cNvGrpSpPr>
                <a:grpSpLocks/>
              </p:cNvGrpSpPr>
              <p:nvPr/>
            </p:nvGrpSpPr>
            <p:grpSpPr bwMode="auto">
              <a:xfrm>
                <a:off x="5429255" y="3500438"/>
                <a:ext cx="2857520" cy="320675"/>
                <a:chOff x="5768975" y="2095500"/>
                <a:chExt cx="1815523" cy="320675"/>
              </a:xfrm>
            </p:grpSpPr>
            <p:sp>
              <p:nvSpPr>
                <p:cNvPr id="29727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3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3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6208"/>
                  <a:ext cx="176509" cy="32002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9718" name="Группа 93"/>
              <p:cNvGrpSpPr>
                <a:grpSpLocks/>
              </p:cNvGrpSpPr>
              <p:nvPr/>
            </p:nvGrpSpPr>
            <p:grpSpPr bwMode="auto">
              <a:xfrm>
                <a:off x="5429255" y="3929066"/>
                <a:ext cx="2857520" cy="320675"/>
                <a:chOff x="5768975" y="2095500"/>
                <a:chExt cx="1815523" cy="320675"/>
              </a:xfrm>
            </p:grpSpPr>
            <p:sp>
              <p:nvSpPr>
                <p:cNvPr id="29725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095500"/>
                  <a:ext cx="1637723" cy="31432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6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4902"/>
                  <a:ext cx="176509" cy="32187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9719" name="Группа 96"/>
              <p:cNvGrpSpPr>
                <a:grpSpLocks/>
              </p:cNvGrpSpPr>
              <p:nvPr/>
            </p:nvGrpSpPr>
            <p:grpSpPr bwMode="auto">
              <a:xfrm>
                <a:off x="5429255" y="4357640"/>
                <a:ext cx="2857520" cy="906446"/>
                <a:chOff x="5768975" y="2095446"/>
                <a:chExt cx="1815523" cy="906446"/>
              </a:xfrm>
            </p:grpSpPr>
            <p:sp>
              <p:nvSpPr>
                <p:cNvPr id="29723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2195490"/>
                  <a:ext cx="1637723" cy="806402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9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446"/>
                  <a:ext cx="176509" cy="32003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29720" name="TextBox 100"/>
              <p:cNvSpPr txBox="1">
                <a:spLocks noChangeArrowheads="1"/>
              </p:cNvSpPr>
              <p:nvPr/>
            </p:nvSpPr>
            <p:spPr bwMode="auto">
              <a:xfrm>
                <a:off x="5715008" y="3429000"/>
                <a:ext cx="2709907" cy="394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Искусство успеха в бизнесе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21" name="TextBox 101"/>
              <p:cNvSpPr txBox="1">
                <a:spLocks noChangeArrowheads="1"/>
              </p:cNvSpPr>
              <p:nvPr/>
            </p:nvSpPr>
            <p:spPr bwMode="auto">
              <a:xfrm>
                <a:off x="5715008" y="3857628"/>
                <a:ext cx="2428892" cy="43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latin typeface="Times New Roman" pitchFamily="18" charset="0"/>
                    <a:cs typeface="Times New Roman" pitchFamily="18" charset="0"/>
                  </a:rPr>
                  <a:t>Клетки и ткани</a:t>
                </a:r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22" name="TextBox 102"/>
              <p:cNvSpPr txBox="1">
                <a:spLocks noChangeArrowheads="1"/>
              </p:cNvSpPr>
              <p:nvPr/>
            </p:nvSpPr>
            <p:spPr bwMode="auto">
              <a:xfrm>
                <a:off x="5715008" y="4395284"/>
                <a:ext cx="2567030" cy="860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400" dirty="0" smtClean="0">
                    <a:latin typeface="Times New Roman" pitchFamily="18" charset="0"/>
                    <a:cs typeface="Times New Roman" pitchFamily="18" charset="0"/>
                  </a:rPr>
                  <a:t>Удивительный мир окислительно-восстановительных реакций</a:t>
                </a:r>
                <a:endParaRPr lang="ru-RU" alt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716" name="Левая фигурная скобка 114"/>
            <p:cNvSpPr>
              <a:spLocks/>
            </p:cNvSpPr>
            <p:nvPr/>
          </p:nvSpPr>
          <p:spPr bwMode="auto">
            <a:xfrm>
              <a:off x="5143504" y="3357562"/>
              <a:ext cx="214314" cy="1143008"/>
            </a:xfrm>
            <a:prstGeom prst="leftBrace">
              <a:avLst>
                <a:gd name="adj1" fmla="val 33802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29706" name="Группа 118"/>
          <p:cNvGrpSpPr>
            <a:grpSpLocks/>
          </p:cNvGrpSpPr>
          <p:nvPr/>
        </p:nvGrpSpPr>
        <p:grpSpPr bwMode="auto">
          <a:xfrm>
            <a:off x="5003800" y="4714894"/>
            <a:ext cx="3214688" cy="1323439"/>
            <a:chOff x="5072066" y="4643446"/>
            <a:chExt cx="3214710" cy="1441090"/>
          </a:xfrm>
        </p:grpSpPr>
        <p:grpSp>
          <p:nvGrpSpPr>
            <p:cNvPr id="29708" name="Группа 109"/>
            <p:cNvGrpSpPr>
              <a:grpSpLocks/>
            </p:cNvGrpSpPr>
            <p:nvPr/>
          </p:nvGrpSpPr>
          <p:grpSpPr bwMode="auto">
            <a:xfrm>
              <a:off x="5429256" y="4643446"/>
              <a:ext cx="2857520" cy="1441090"/>
              <a:chOff x="5214942" y="4643446"/>
              <a:chExt cx="2857520" cy="1441090"/>
            </a:xfrm>
          </p:grpSpPr>
          <p:grpSp>
            <p:nvGrpSpPr>
              <p:cNvPr id="29710" name="Группа 104"/>
              <p:cNvGrpSpPr>
                <a:grpSpLocks/>
              </p:cNvGrpSpPr>
              <p:nvPr/>
            </p:nvGrpSpPr>
            <p:grpSpPr bwMode="auto">
              <a:xfrm>
                <a:off x="5214942" y="4714883"/>
                <a:ext cx="2857520" cy="1328750"/>
                <a:chOff x="5768975" y="4781550"/>
                <a:chExt cx="1979622" cy="1114436"/>
              </a:xfrm>
            </p:grpSpPr>
            <p:sp>
              <p:nvSpPr>
                <p:cNvPr id="29713" name="Rectangle 26"/>
                <p:cNvSpPr>
                  <a:spLocks noChangeArrowheads="1"/>
                </p:cNvSpPr>
                <p:nvPr/>
              </p:nvSpPr>
              <p:spPr bwMode="gray">
                <a:xfrm>
                  <a:off x="5929322" y="4786323"/>
                  <a:ext cx="1819275" cy="1109663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AFAFA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29714" name="Rectangle 38"/>
                <p:cNvSpPr>
                  <a:spLocks noChangeArrowheads="1"/>
                </p:cNvSpPr>
                <p:nvPr/>
              </p:nvSpPr>
              <p:spPr bwMode="gray">
                <a:xfrm>
                  <a:off x="5768975" y="4781550"/>
                  <a:ext cx="176213" cy="11064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29711" name="TextBox 107"/>
              <p:cNvSpPr txBox="1">
                <a:spLocks noChangeArrowheads="1"/>
              </p:cNvSpPr>
              <p:nvPr/>
            </p:nvSpPr>
            <p:spPr bwMode="auto">
              <a:xfrm>
                <a:off x="5500694" y="4643446"/>
                <a:ext cx="2500331" cy="1441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Физика вокруг нас</a:t>
                </a:r>
              </a:p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Проектно-исследовательская деятельность</a:t>
                </a:r>
              </a:p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Социальные практики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709" name="Левая фигурная скобка 115"/>
            <p:cNvSpPr>
              <a:spLocks/>
            </p:cNvSpPr>
            <p:nvPr/>
          </p:nvSpPr>
          <p:spPr bwMode="auto">
            <a:xfrm>
              <a:off x="5072066" y="4643446"/>
              <a:ext cx="357190" cy="1357322"/>
            </a:xfrm>
            <a:prstGeom prst="leftBrace">
              <a:avLst>
                <a:gd name="adj1" fmla="val 33813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grpSp>
        <p:nvGrpSpPr>
          <p:cNvPr id="78" name="Группа 117"/>
          <p:cNvGrpSpPr>
            <a:grpSpLocks/>
          </p:cNvGrpSpPr>
          <p:nvPr/>
        </p:nvGrpSpPr>
        <p:grpSpPr bwMode="auto">
          <a:xfrm>
            <a:off x="5000624" y="1000107"/>
            <a:ext cx="3819526" cy="2286017"/>
            <a:chOff x="5072065" y="1126813"/>
            <a:chExt cx="3819847" cy="2094891"/>
          </a:xfrm>
        </p:grpSpPr>
        <p:grpSp>
          <p:nvGrpSpPr>
            <p:cNvPr id="79" name="Группа 105"/>
            <p:cNvGrpSpPr>
              <a:grpSpLocks/>
            </p:cNvGrpSpPr>
            <p:nvPr/>
          </p:nvGrpSpPr>
          <p:grpSpPr bwMode="auto">
            <a:xfrm>
              <a:off x="5363517" y="1158930"/>
              <a:ext cx="3528395" cy="2062774"/>
              <a:chOff x="5363516" y="1373244"/>
              <a:chExt cx="3528395" cy="2062774"/>
            </a:xfrm>
          </p:grpSpPr>
          <p:grpSp>
            <p:nvGrpSpPr>
              <p:cNvPr id="81" name="Группа 74"/>
              <p:cNvGrpSpPr>
                <a:grpSpLocks/>
              </p:cNvGrpSpPr>
              <p:nvPr/>
            </p:nvGrpSpPr>
            <p:grpSpPr bwMode="auto">
              <a:xfrm>
                <a:off x="5363516" y="1406593"/>
                <a:ext cx="3528394" cy="700009"/>
                <a:chOff x="5727207" y="1716167"/>
                <a:chExt cx="2241762" cy="700009"/>
              </a:xfrm>
            </p:grpSpPr>
            <p:sp>
              <p:nvSpPr>
                <p:cNvPr id="92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5" y="1781631"/>
                  <a:ext cx="2022194" cy="628194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94" name="Rectangle 34"/>
                <p:cNvSpPr>
                  <a:spLocks noChangeArrowheads="1"/>
                </p:cNvSpPr>
                <p:nvPr/>
              </p:nvSpPr>
              <p:spPr bwMode="gray">
                <a:xfrm>
                  <a:off x="5727207" y="1716167"/>
                  <a:ext cx="217981" cy="700009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grpSp>
            <p:nvGrpSpPr>
              <p:cNvPr id="82" name="Группа 77"/>
              <p:cNvGrpSpPr>
                <a:grpSpLocks/>
              </p:cNvGrpSpPr>
              <p:nvPr/>
            </p:nvGrpSpPr>
            <p:grpSpPr bwMode="auto">
              <a:xfrm>
                <a:off x="5429259" y="2212776"/>
                <a:ext cx="3462652" cy="326565"/>
                <a:chOff x="5768975" y="2093722"/>
                <a:chExt cx="2199992" cy="326565"/>
              </a:xfrm>
            </p:grpSpPr>
            <p:sp>
              <p:nvSpPr>
                <p:cNvPr id="90" name="Rectangle 16"/>
                <p:cNvSpPr>
                  <a:spLocks noChangeArrowheads="1"/>
                </p:cNvSpPr>
                <p:nvPr/>
              </p:nvSpPr>
              <p:spPr bwMode="gray">
                <a:xfrm>
                  <a:off x="5950526" y="2093722"/>
                  <a:ext cx="2018441" cy="326565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eaLnBrk="1" hangingPunct="1"/>
                  <a:r>
                    <a:rPr lang="ru-RU" altLang="ru-RU" sz="1600">
                      <a:latin typeface="Times New Roman" pitchFamily="18" charset="0"/>
                      <a:cs typeface="Times New Roman" pitchFamily="18" charset="0"/>
                    </a:rPr>
                    <a:t>Физика. Математика</a:t>
                  </a:r>
                </a:p>
              </p:txBody>
            </p:sp>
            <p:sp>
              <p:nvSpPr>
                <p:cNvPr id="91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grpSp>
            <p:nvGrpSpPr>
              <p:cNvPr id="83" name="Группа 80"/>
              <p:cNvGrpSpPr>
                <a:grpSpLocks/>
              </p:cNvGrpSpPr>
              <p:nvPr/>
            </p:nvGrpSpPr>
            <p:grpSpPr bwMode="auto">
              <a:xfrm>
                <a:off x="5429255" y="2643182"/>
                <a:ext cx="3462652" cy="320675"/>
                <a:chOff x="5768975" y="2095500"/>
                <a:chExt cx="2199993" cy="320675"/>
              </a:xfrm>
            </p:grpSpPr>
            <p:sp>
              <p:nvSpPr>
                <p:cNvPr id="88" name="Rectangle 16"/>
                <p:cNvSpPr>
                  <a:spLocks noChangeArrowheads="1"/>
                </p:cNvSpPr>
                <p:nvPr/>
              </p:nvSpPr>
              <p:spPr bwMode="gray">
                <a:xfrm>
                  <a:off x="5946776" y="2095501"/>
                  <a:ext cx="2022192" cy="291994"/>
                </a:xfrm>
                <a:prstGeom prst="rect">
                  <a:avLst/>
                </a:prstGeom>
                <a:gradFill rotWithShape="1">
                  <a:gsLst>
                    <a:gs pos="0">
                      <a:srgbClr val="EAEAEA"/>
                    </a:gs>
                    <a:gs pos="50000">
                      <a:srgbClr val="F7F7F7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  <p:sp>
              <p:nvSpPr>
                <p:cNvPr id="89" name="Rectangle 34"/>
                <p:cNvSpPr>
                  <a:spLocks noChangeArrowheads="1"/>
                </p:cNvSpPr>
                <p:nvPr/>
              </p:nvSpPr>
              <p:spPr bwMode="gray">
                <a:xfrm>
                  <a:off x="5768975" y="2095500"/>
                  <a:ext cx="176213" cy="320675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miter lim="800000"/>
                  <a:headEnd/>
                  <a:tailEnd/>
                </a:ln>
                <a:scene3d>
                  <a:camera prst="legacyPerspectiveTopLeft"/>
                  <a:lightRig rig="legacyFlat3" dir="r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r" eaLnBrk="1" hangingPunct="1"/>
                  <a:endParaRPr lang="ru-RU" altLang="ru-RU"/>
                </a:p>
              </p:txBody>
            </p:sp>
          </p:grpSp>
          <p:sp>
            <p:nvSpPr>
              <p:cNvPr id="84" name="TextBox 83"/>
              <p:cNvSpPr txBox="1">
                <a:spLocks noChangeArrowheads="1"/>
              </p:cNvSpPr>
              <p:nvPr/>
            </p:nvSpPr>
            <p:spPr bwMode="auto">
              <a:xfrm>
                <a:off x="5786445" y="1373244"/>
                <a:ext cx="3024336" cy="55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>
                    <a:latin typeface="Times New Roman" pitchFamily="18" charset="0"/>
                    <a:cs typeface="Times New Roman" pitchFamily="18" charset="0"/>
                  </a:rPr>
                  <a:t>Биология. </a:t>
                </a:r>
              </a:p>
              <a:p>
                <a:pPr eaLnBrk="1" hangingPunct="1"/>
                <a:r>
                  <a:rPr lang="ru-RU" altLang="ru-RU" sz="1600" dirty="0" smtClean="0">
                    <a:latin typeface="Times New Roman" pitchFamily="18" charset="0"/>
                    <a:cs typeface="Times New Roman" pitchFamily="18" charset="0"/>
                  </a:rPr>
                  <a:t>География</a:t>
                </a:r>
                <a:endParaRPr lang="ru-RU" alt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TextBox 84"/>
              <p:cNvSpPr txBox="1">
                <a:spLocks noChangeArrowheads="1"/>
              </p:cNvSpPr>
              <p:nvPr/>
            </p:nvSpPr>
            <p:spPr bwMode="auto">
              <a:xfrm>
                <a:off x="5786445" y="1831397"/>
                <a:ext cx="2888869" cy="31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>
                    <a:latin typeface="Times New Roman" pitchFamily="18" charset="0"/>
                    <a:cs typeface="Times New Roman" pitchFamily="18" charset="0"/>
                  </a:rPr>
                  <a:t>Технология. ОБЖ</a:t>
                </a:r>
              </a:p>
            </p:txBody>
          </p:sp>
          <p:sp>
            <p:nvSpPr>
              <p:cNvPr id="86" name="TextBox 86"/>
              <p:cNvSpPr txBox="1">
                <a:spLocks noChangeArrowheads="1"/>
              </p:cNvSpPr>
              <p:nvPr/>
            </p:nvSpPr>
            <p:spPr bwMode="auto">
              <a:xfrm>
                <a:off x="5715007" y="2571745"/>
                <a:ext cx="3104893" cy="338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99"/>
              <p:cNvSpPr txBox="1">
                <a:spLocks noChangeArrowheads="1"/>
              </p:cNvSpPr>
              <p:nvPr/>
            </p:nvSpPr>
            <p:spPr bwMode="auto">
              <a:xfrm>
                <a:off x="5715008" y="3000371"/>
                <a:ext cx="1714512" cy="435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" name="Левая фигурная скобка 112"/>
            <p:cNvSpPr>
              <a:spLocks/>
            </p:cNvSpPr>
            <p:nvPr/>
          </p:nvSpPr>
          <p:spPr bwMode="auto">
            <a:xfrm>
              <a:off x="5072065" y="1126813"/>
              <a:ext cx="285779" cy="1630034"/>
            </a:xfrm>
            <a:prstGeom prst="leftBrace">
              <a:avLst>
                <a:gd name="adj1" fmla="val 33803"/>
                <a:gd name="adj2" fmla="val 16903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1" hangingPunct="1"/>
              <a:endParaRPr lang="ru-RU" altLang="ru-RU"/>
            </a:p>
          </p:txBody>
        </p:sp>
      </p:grpSp>
      <p:sp>
        <p:nvSpPr>
          <p:cNvPr id="95" name="TextBox 77"/>
          <p:cNvSpPr txBox="1">
            <a:spLocks noChangeArrowheads="1"/>
          </p:cNvSpPr>
          <p:nvPr/>
        </p:nvSpPr>
        <p:spPr bwMode="auto">
          <a:xfrm>
            <a:off x="5651500" y="2376482"/>
            <a:ext cx="3241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Обществознание. Литература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0"/>
          <p:cNvSpPr>
            <a:spLocks noChangeArrowheads="1"/>
          </p:cNvSpPr>
          <p:nvPr/>
        </p:nvSpPr>
        <p:spPr bwMode="auto">
          <a:xfrm>
            <a:off x="7413625" y="5176838"/>
            <a:ext cx="1730375" cy="1681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endParaRPr lang="ru-RU" alt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28670"/>
            <a:ext cx="4330700" cy="2447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Выращивание огурца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Влияние предпосевного замачивания семян свеклы на урожайность.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Влияние подзимнего посева на урожай моркови..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charset="0"/>
              </a:rPr>
              <a:t>Размножение картофеля различными способами.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188" y="188913"/>
            <a:ext cx="8137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+mn-cs"/>
              </a:rPr>
              <a:t>Школа юного агробизнесмена</a:t>
            </a:r>
            <a:endParaRPr lang="ru-RU" sz="28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642918"/>
            <a:ext cx="491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Опытническо-исследовательская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ser\Desktop\Летняя практика 2016\!DSCN3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99" y="2786058"/>
            <a:ext cx="3702417" cy="2428892"/>
          </a:xfrm>
          <a:prstGeom prst="rect">
            <a:avLst/>
          </a:prstGeom>
          <a:noFill/>
        </p:spPr>
      </p:pic>
      <p:pic>
        <p:nvPicPr>
          <p:cNvPr id="15" name="Picture 4" descr="C:\Users\User\Desktop\Новая папка\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571900" cy="428628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14351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Сформированная мотивация к занятию сельскохозяйственным трудом;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Сформированная мотивация на осознанный выбор профессии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Самореализация, высокий уровень социальной адаптации;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бизнес- компетенции в сельскохозяйственной сфере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гробизнес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агробизнес</Template>
  <TotalTime>3918</TotalTime>
  <Words>862</Words>
  <Application>Microsoft Office PowerPoint</Application>
  <PresentationFormat>Экран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агробизнес</vt:lpstr>
      <vt:lpstr>Проект опорной площадки агробизнес – образование «Душа земли родного края»   МКОУ «Иргейская СОШ»</vt:lpstr>
      <vt:lpstr>Цель:         Создание условий  для самореализации обучающихся  на территории своего села через формирование агробизнес-компетенций, развитие инновационного мышления и бизнес-подхода к  сельскохозяйственному производству  в Нижнеудинском  районе и сформировать готовность к добросовестному творческому труду в технологическом обществе, способствовать творческому развитию личности учащегося</vt:lpstr>
      <vt:lpstr>Актуальность Проекта</vt:lpstr>
      <vt:lpstr>Уровень начального общего образования</vt:lpstr>
      <vt:lpstr>Школа юного цветовода </vt:lpstr>
      <vt:lpstr>Уровень основного общего образования</vt:lpstr>
      <vt:lpstr>Школа юного овощевода</vt:lpstr>
      <vt:lpstr>Уровень среднего общего образования</vt:lpstr>
      <vt:lpstr>Презентация PowerPoint</vt:lpstr>
      <vt:lpstr>Этапы реализации Проекта «Душа земли родного края»</vt:lpstr>
      <vt:lpstr>Ожидаемые конечные результаты Проекта:</vt:lpstr>
      <vt:lpstr>Риски и пути их преодоления: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Агробизнес</dc:title>
  <dc:creator>Наталья</dc:creator>
  <cp:lastModifiedBy>ВиЭс</cp:lastModifiedBy>
  <cp:revision>264</cp:revision>
  <dcterms:created xsi:type="dcterms:W3CDTF">2015-03-02T04:34:32Z</dcterms:created>
  <dcterms:modified xsi:type="dcterms:W3CDTF">2016-11-23T07:27:54Z</dcterms:modified>
</cp:coreProperties>
</file>